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TT Norms Bold" charset="1" panose="02000803030000020004"/>
      <p:regular r:id="rId36"/>
    </p:embeddedFont>
    <p:embeddedFont>
      <p:font typeface="TT Norms" charset="1" panose="02000503030000020003"/>
      <p:regular r:id="rId37"/>
    </p:embeddedFont>
    <p:embeddedFont>
      <p:font typeface="TT Norms Bold Italics" charset="1" panose="02000803020000090004"/>
      <p:regular r:id="rId38"/>
    </p:embeddedFont>
    <p:embeddedFont>
      <p:font typeface="Canva Sans Bold" charset="1" panose="020B08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4135047" cy="1865462"/>
          </a:xfrm>
          <a:custGeom>
            <a:avLst/>
            <a:gdLst/>
            <a:ahLst/>
            <a:cxnLst/>
            <a:rect r="r" b="b" t="t" l="l"/>
            <a:pathLst>
              <a:path h="1865462" w="4135047">
                <a:moveTo>
                  <a:pt x="0" y="0"/>
                </a:moveTo>
                <a:lnTo>
                  <a:pt x="4135047" y="0"/>
                </a:lnTo>
                <a:lnTo>
                  <a:pt x="4135047" y="1865462"/>
                </a:lnTo>
                <a:lnTo>
                  <a:pt x="0" y="186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4299" y="1028700"/>
            <a:ext cx="9529011" cy="8229600"/>
          </a:xfrm>
          <a:custGeom>
            <a:avLst/>
            <a:gdLst/>
            <a:ahLst/>
            <a:cxnLst/>
            <a:rect r="r" b="b" t="t" l="l"/>
            <a:pathLst>
              <a:path h="8229600" w="9529011">
                <a:moveTo>
                  <a:pt x="0" y="0"/>
                </a:moveTo>
                <a:lnTo>
                  <a:pt x="9529010" y="0"/>
                </a:lnTo>
                <a:lnTo>
                  <a:pt x="95290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23653" y="1504470"/>
            <a:ext cx="2461291" cy="1646807"/>
            <a:chOff x="0" y="0"/>
            <a:chExt cx="648241" cy="4337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8241" cy="433727"/>
            </a:xfrm>
            <a:custGeom>
              <a:avLst/>
              <a:gdLst/>
              <a:ahLst/>
              <a:cxnLst/>
              <a:rect r="r" b="b" t="t" l="l"/>
              <a:pathLst>
                <a:path h="433727" w="648241">
                  <a:moveTo>
                    <a:pt x="78637" y="0"/>
                  </a:moveTo>
                  <a:lnTo>
                    <a:pt x="569604" y="0"/>
                  </a:lnTo>
                  <a:cubicBezTo>
                    <a:pt x="613034" y="0"/>
                    <a:pt x="648241" y="35207"/>
                    <a:pt x="648241" y="78637"/>
                  </a:cubicBezTo>
                  <a:lnTo>
                    <a:pt x="648241" y="355090"/>
                  </a:lnTo>
                  <a:cubicBezTo>
                    <a:pt x="648241" y="375946"/>
                    <a:pt x="639956" y="395948"/>
                    <a:pt x="625209" y="410695"/>
                  </a:cubicBezTo>
                  <a:cubicBezTo>
                    <a:pt x="610462" y="425442"/>
                    <a:pt x="590460" y="433727"/>
                    <a:pt x="569604" y="433727"/>
                  </a:cubicBezTo>
                  <a:lnTo>
                    <a:pt x="78637" y="433727"/>
                  </a:lnTo>
                  <a:cubicBezTo>
                    <a:pt x="35207" y="433727"/>
                    <a:pt x="0" y="398520"/>
                    <a:pt x="0" y="355090"/>
                  </a:cubicBezTo>
                  <a:lnTo>
                    <a:pt x="0" y="78637"/>
                  </a:lnTo>
                  <a:cubicBezTo>
                    <a:pt x="0" y="35207"/>
                    <a:pt x="35207" y="0"/>
                    <a:pt x="78637" y="0"/>
                  </a:cubicBezTo>
                  <a:close/>
                </a:path>
              </a:pathLst>
            </a:custGeom>
            <a:solidFill>
              <a:srgbClr val="4F4F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648241" cy="395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3830735" y="6863472"/>
            <a:ext cx="4991076" cy="2251646"/>
          </a:xfrm>
          <a:custGeom>
            <a:avLst/>
            <a:gdLst/>
            <a:ahLst/>
            <a:cxnLst/>
            <a:rect r="r" b="b" t="t" l="l"/>
            <a:pathLst>
              <a:path h="2251646" w="4991076">
                <a:moveTo>
                  <a:pt x="4991076" y="0"/>
                </a:moveTo>
                <a:lnTo>
                  <a:pt x="0" y="0"/>
                </a:lnTo>
                <a:lnTo>
                  <a:pt x="0" y="2251646"/>
                </a:lnTo>
                <a:lnTo>
                  <a:pt x="4991076" y="2251646"/>
                </a:lnTo>
                <a:lnTo>
                  <a:pt x="49910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381856" y="7221678"/>
            <a:ext cx="4414194" cy="1535234"/>
            <a:chOff x="0" y="0"/>
            <a:chExt cx="1162586" cy="404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586" cy="404342"/>
            </a:xfrm>
            <a:custGeom>
              <a:avLst/>
              <a:gdLst/>
              <a:ahLst/>
              <a:cxnLst/>
              <a:rect r="r" b="b" t="t" l="l"/>
              <a:pathLst>
                <a:path h="404342" w="1162586">
                  <a:moveTo>
                    <a:pt x="43847" y="0"/>
                  </a:moveTo>
                  <a:lnTo>
                    <a:pt x="1118739" y="0"/>
                  </a:lnTo>
                  <a:cubicBezTo>
                    <a:pt x="1142955" y="0"/>
                    <a:pt x="1162586" y="19631"/>
                    <a:pt x="1162586" y="43847"/>
                  </a:cubicBezTo>
                  <a:lnTo>
                    <a:pt x="1162586" y="360495"/>
                  </a:lnTo>
                  <a:cubicBezTo>
                    <a:pt x="1162586" y="384711"/>
                    <a:pt x="1142955" y="404342"/>
                    <a:pt x="1118739" y="404342"/>
                  </a:cubicBezTo>
                  <a:lnTo>
                    <a:pt x="43847" y="404342"/>
                  </a:lnTo>
                  <a:cubicBezTo>
                    <a:pt x="19631" y="404342"/>
                    <a:pt x="0" y="384711"/>
                    <a:pt x="0" y="360495"/>
                  </a:cubicBezTo>
                  <a:lnTo>
                    <a:pt x="0" y="43847"/>
                  </a:lnTo>
                  <a:cubicBezTo>
                    <a:pt x="0" y="19631"/>
                    <a:pt x="19631" y="0"/>
                    <a:pt x="43847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162586" cy="366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3760" y="5811305"/>
            <a:ext cx="672755" cy="6727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1C4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391142" y="5918687"/>
            <a:ext cx="457992" cy="457992"/>
          </a:xfrm>
          <a:custGeom>
            <a:avLst/>
            <a:gdLst/>
            <a:ahLst/>
            <a:cxnLst/>
            <a:rect r="r" b="b" t="t" l="l"/>
            <a:pathLst>
              <a:path h="457992" w="457992">
                <a:moveTo>
                  <a:pt x="0" y="0"/>
                </a:moveTo>
                <a:lnTo>
                  <a:pt x="457992" y="0"/>
                </a:lnTo>
                <a:lnTo>
                  <a:pt x="457992" y="457992"/>
                </a:lnTo>
                <a:lnTo>
                  <a:pt x="0" y="45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099390" y="547084"/>
            <a:ext cx="6757016" cy="600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9"/>
              </a:lnSpc>
            </a:pPr>
            <a:r>
              <a:rPr lang="en-US" b="true" sz="9346" spc="-607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Supply Chain </a:t>
            </a:r>
          </a:p>
          <a:p>
            <a:pPr algn="ctr">
              <a:lnSpc>
                <a:spcPts val="11869"/>
              </a:lnSpc>
            </a:pPr>
            <a:r>
              <a:rPr lang="en-US" b="true" sz="9346" spc="-607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</a:t>
            </a:r>
          </a:p>
          <a:p>
            <a:pPr algn="ctr">
              <a:lnSpc>
                <a:spcPts val="11869"/>
              </a:lnSpc>
            </a:pPr>
            <a:r>
              <a:rPr lang="en-US" b="true" sz="9346" spc="-607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 Analysis &amp; Visualization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984868" y="1042565"/>
            <a:ext cx="923810" cy="923810"/>
          </a:xfrm>
          <a:custGeom>
            <a:avLst/>
            <a:gdLst/>
            <a:ahLst/>
            <a:cxnLst/>
            <a:rect r="r" b="b" t="t" l="l"/>
            <a:pathLst>
              <a:path h="923810" w="923810">
                <a:moveTo>
                  <a:pt x="0" y="0"/>
                </a:moveTo>
                <a:lnTo>
                  <a:pt x="923810" y="0"/>
                </a:lnTo>
                <a:lnTo>
                  <a:pt x="923810" y="923810"/>
                </a:lnTo>
                <a:lnTo>
                  <a:pt x="0" y="923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00018" y="3844321"/>
            <a:ext cx="561197" cy="561197"/>
          </a:xfrm>
          <a:custGeom>
            <a:avLst/>
            <a:gdLst/>
            <a:ahLst/>
            <a:cxnLst/>
            <a:rect r="r" b="b" t="t" l="l"/>
            <a:pathLst>
              <a:path h="561197" w="561197">
                <a:moveTo>
                  <a:pt x="0" y="0"/>
                </a:moveTo>
                <a:lnTo>
                  <a:pt x="561197" y="0"/>
                </a:lnTo>
                <a:lnTo>
                  <a:pt x="561197" y="561197"/>
                </a:lnTo>
                <a:lnTo>
                  <a:pt x="0" y="56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62054" y="1927489"/>
            <a:ext cx="1475515" cy="84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2300" spc="-57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From Production to Delivery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1633" y="7596108"/>
            <a:ext cx="3474639" cy="84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1"/>
              </a:lnSpc>
            </a:pPr>
            <a:r>
              <a:rPr lang="en-US" b="true" sz="2300" spc="-181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analysis turns supply chains into intelligent, strategic systems.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3705" y="6739020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7" y="0"/>
                </a:lnTo>
                <a:lnTo>
                  <a:pt x="3897687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8507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2932" y="2854601"/>
            <a:ext cx="411944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</a:t>
            </a: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ufacturing cost.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7826" y="5066306"/>
            <a:ext cx="39096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Inspection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results.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8853" y="7294521"/>
            <a:ext cx="27076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Defect 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797830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12416" y="5066306"/>
            <a:ext cx="153912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7460" y="2838091"/>
            <a:ext cx="464903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</a:t>
            </a: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nsportation modes.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1359" y="7294678"/>
            <a:ext cx="13012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697" y="642557"/>
            <a:ext cx="13583065" cy="9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Dataset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</a:t>
            </a: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Overview -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Data Columns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35350"/>
            <a:ext cx="8295474" cy="6922950"/>
          </a:xfrm>
          <a:custGeom>
            <a:avLst/>
            <a:gdLst/>
            <a:ahLst/>
            <a:cxnLst/>
            <a:rect r="r" b="b" t="t" l="l"/>
            <a:pathLst>
              <a:path h="6922950" w="8295474">
                <a:moveTo>
                  <a:pt x="0" y="0"/>
                </a:moveTo>
                <a:lnTo>
                  <a:pt x="8295474" y="0"/>
                </a:lnTo>
                <a:lnTo>
                  <a:pt x="8295474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5319"/>
            <a:ext cx="896073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52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Business Questions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68394" y="564017"/>
            <a:ext cx="7115669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b="true" sz="5499" i="true" spc="-357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Supplier, Manufacturing &amp; Quality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78205" y="6906297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251" y="25514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2721" y="2393580"/>
            <a:ext cx="693691" cy="693691"/>
          </a:xfrm>
          <a:custGeom>
            <a:avLst/>
            <a:gdLst/>
            <a:ahLst/>
            <a:cxnLst/>
            <a:rect r="r" b="b" t="t" l="l"/>
            <a:pathLst>
              <a:path h="693691" w="693691">
                <a:moveTo>
                  <a:pt x="0" y="0"/>
                </a:moveTo>
                <a:lnTo>
                  <a:pt x="693691" y="0"/>
                </a:lnTo>
                <a:lnTo>
                  <a:pt x="693691" y="693692"/>
                </a:lnTo>
                <a:lnTo>
                  <a:pt x="0" y="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91909" y="2740426"/>
            <a:ext cx="4516899" cy="1698365"/>
            <a:chOff x="0" y="0"/>
            <a:chExt cx="1189636" cy="4473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9636" cy="447306"/>
            </a:xfrm>
            <a:custGeom>
              <a:avLst/>
              <a:gdLst/>
              <a:ahLst/>
              <a:cxnLst/>
              <a:rect r="r" b="b" t="t" l="l"/>
              <a:pathLst>
                <a:path h="447306" w="1189636">
                  <a:moveTo>
                    <a:pt x="42850" y="0"/>
                  </a:moveTo>
                  <a:lnTo>
                    <a:pt x="1146786" y="0"/>
                  </a:lnTo>
                  <a:cubicBezTo>
                    <a:pt x="1170451" y="0"/>
                    <a:pt x="1189636" y="19184"/>
                    <a:pt x="1189636" y="42850"/>
                  </a:cubicBezTo>
                  <a:lnTo>
                    <a:pt x="1189636" y="404456"/>
                  </a:lnTo>
                  <a:cubicBezTo>
                    <a:pt x="1189636" y="428121"/>
                    <a:pt x="1170451" y="447306"/>
                    <a:pt x="1146786" y="447306"/>
                  </a:cubicBezTo>
                  <a:lnTo>
                    <a:pt x="42850" y="447306"/>
                  </a:lnTo>
                  <a:cubicBezTo>
                    <a:pt x="19184" y="447306"/>
                    <a:pt x="0" y="428121"/>
                    <a:pt x="0" y="404456"/>
                  </a:cubicBezTo>
                  <a:lnTo>
                    <a:pt x="0" y="42850"/>
                  </a:lnTo>
                  <a:cubicBezTo>
                    <a:pt x="0" y="19184"/>
                    <a:pt x="19184" y="0"/>
                    <a:pt x="42850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189636" cy="409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580152" y="3038746"/>
            <a:ext cx="374041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suppliers have the highest failed inspections?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06752" y="4865130"/>
            <a:ext cx="4516899" cy="2041167"/>
            <a:chOff x="0" y="0"/>
            <a:chExt cx="1189636" cy="5375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9636" cy="537591"/>
            </a:xfrm>
            <a:custGeom>
              <a:avLst/>
              <a:gdLst/>
              <a:ahLst/>
              <a:cxnLst/>
              <a:rect r="r" b="b" t="t" l="l"/>
              <a:pathLst>
                <a:path h="537591" w="1189636">
                  <a:moveTo>
                    <a:pt x="42850" y="0"/>
                  </a:moveTo>
                  <a:lnTo>
                    <a:pt x="1146786" y="0"/>
                  </a:lnTo>
                  <a:cubicBezTo>
                    <a:pt x="1170451" y="0"/>
                    <a:pt x="1189636" y="19184"/>
                    <a:pt x="1189636" y="42850"/>
                  </a:cubicBezTo>
                  <a:lnTo>
                    <a:pt x="1189636" y="494742"/>
                  </a:lnTo>
                  <a:cubicBezTo>
                    <a:pt x="1189636" y="518407"/>
                    <a:pt x="1170451" y="537591"/>
                    <a:pt x="1146786" y="537591"/>
                  </a:cubicBezTo>
                  <a:lnTo>
                    <a:pt x="42850" y="537591"/>
                  </a:lnTo>
                  <a:cubicBezTo>
                    <a:pt x="19184" y="537591"/>
                    <a:pt x="0" y="518407"/>
                    <a:pt x="0" y="494742"/>
                  </a:cubicBezTo>
                  <a:lnTo>
                    <a:pt x="0" y="42850"/>
                  </a:lnTo>
                  <a:cubicBezTo>
                    <a:pt x="0" y="19184"/>
                    <a:pt x="19184" y="0"/>
                    <a:pt x="42850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89636" cy="49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78205" y="5153025"/>
            <a:ext cx="374041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What is the relation between manufacturing cost and selling price?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94292" y="3930921"/>
            <a:ext cx="3824241" cy="4084765"/>
            <a:chOff x="0" y="0"/>
            <a:chExt cx="1007208" cy="10758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7208" cy="1075823"/>
            </a:xfrm>
            <a:custGeom>
              <a:avLst/>
              <a:gdLst/>
              <a:ahLst/>
              <a:cxnLst/>
              <a:rect r="r" b="b" t="t" l="l"/>
              <a:pathLst>
                <a:path h="1075823" w="1007208">
                  <a:moveTo>
                    <a:pt x="50611" y="0"/>
                  </a:moveTo>
                  <a:lnTo>
                    <a:pt x="956597" y="0"/>
                  </a:lnTo>
                  <a:cubicBezTo>
                    <a:pt x="984548" y="0"/>
                    <a:pt x="1007208" y="22659"/>
                    <a:pt x="1007208" y="50611"/>
                  </a:cubicBezTo>
                  <a:lnTo>
                    <a:pt x="1007208" y="1025212"/>
                  </a:lnTo>
                  <a:cubicBezTo>
                    <a:pt x="1007208" y="1038635"/>
                    <a:pt x="1001875" y="1051508"/>
                    <a:pt x="992384" y="1060999"/>
                  </a:cubicBezTo>
                  <a:cubicBezTo>
                    <a:pt x="982893" y="1070491"/>
                    <a:pt x="970020" y="1075823"/>
                    <a:pt x="956597" y="1075823"/>
                  </a:cubicBezTo>
                  <a:lnTo>
                    <a:pt x="50611" y="1075823"/>
                  </a:lnTo>
                  <a:cubicBezTo>
                    <a:pt x="22659" y="1075823"/>
                    <a:pt x="0" y="1053164"/>
                    <a:pt x="0" y="1025212"/>
                  </a:cubicBezTo>
                  <a:lnTo>
                    <a:pt x="0" y="50611"/>
                  </a:lnTo>
                  <a:cubicBezTo>
                    <a:pt x="0" y="22659"/>
                    <a:pt x="22659" y="0"/>
                    <a:pt x="50611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007208" cy="1037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326044" y="4406900"/>
            <a:ext cx="321567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SKUs recorded the highest defect rates on average?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26044" y="6355434"/>
            <a:ext cx="321567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What is the average defect rate per product type?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35350"/>
            <a:ext cx="8295474" cy="6922950"/>
          </a:xfrm>
          <a:custGeom>
            <a:avLst/>
            <a:gdLst/>
            <a:ahLst/>
            <a:cxnLst/>
            <a:rect r="r" b="b" t="t" l="l"/>
            <a:pathLst>
              <a:path h="6922950" w="8295474">
                <a:moveTo>
                  <a:pt x="0" y="0"/>
                </a:moveTo>
                <a:lnTo>
                  <a:pt x="8295474" y="0"/>
                </a:lnTo>
                <a:lnTo>
                  <a:pt x="8295474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5319"/>
            <a:ext cx="896073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52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Business Questions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68394" y="564017"/>
            <a:ext cx="7115669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b="true" sz="5499" i="true" spc="-357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Inventory &amp; Supply Chain Operations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78205" y="6906297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251" y="25514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2721" y="2393580"/>
            <a:ext cx="693691" cy="693691"/>
          </a:xfrm>
          <a:custGeom>
            <a:avLst/>
            <a:gdLst/>
            <a:ahLst/>
            <a:cxnLst/>
            <a:rect r="r" b="b" t="t" l="l"/>
            <a:pathLst>
              <a:path h="693691" w="693691">
                <a:moveTo>
                  <a:pt x="0" y="0"/>
                </a:moveTo>
                <a:lnTo>
                  <a:pt x="693691" y="0"/>
                </a:lnTo>
                <a:lnTo>
                  <a:pt x="693691" y="693692"/>
                </a:lnTo>
                <a:lnTo>
                  <a:pt x="0" y="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33694" y="2335350"/>
            <a:ext cx="4788527" cy="2298239"/>
            <a:chOff x="0" y="0"/>
            <a:chExt cx="1261176" cy="605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1176" cy="605298"/>
            </a:xfrm>
            <a:custGeom>
              <a:avLst/>
              <a:gdLst/>
              <a:ahLst/>
              <a:cxnLst/>
              <a:rect r="r" b="b" t="t" l="l"/>
              <a:pathLst>
                <a:path h="605298" w="1261176">
                  <a:moveTo>
                    <a:pt x="40419" y="0"/>
                  </a:moveTo>
                  <a:lnTo>
                    <a:pt x="1220757" y="0"/>
                  </a:lnTo>
                  <a:cubicBezTo>
                    <a:pt x="1243079" y="0"/>
                    <a:pt x="1261176" y="18096"/>
                    <a:pt x="1261176" y="40419"/>
                  </a:cubicBezTo>
                  <a:lnTo>
                    <a:pt x="1261176" y="564879"/>
                  </a:lnTo>
                  <a:cubicBezTo>
                    <a:pt x="1261176" y="587201"/>
                    <a:pt x="1243079" y="605298"/>
                    <a:pt x="1220757" y="605298"/>
                  </a:cubicBezTo>
                  <a:lnTo>
                    <a:pt x="40419" y="605298"/>
                  </a:lnTo>
                  <a:cubicBezTo>
                    <a:pt x="18096" y="605298"/>
                    <a:pt x="0" y="587201"/>
                    <a:pt x="0" y="564879"/>
                  </a:cubicBezTo>
                  <a:lnTo>
                    <a:pt x="0" y="40419"/>
                  </a:lnTo>
                  <a:cubicBezTo>
                    <a:pt x="0" y="18096"/>
                    <a:pt x="18096" y="0"/>
                    <a:pt x="40419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261176" cy="567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857751" y="2747869"/>
            <a:ext cx="374041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What is the average order time, manufacturing time, and shipping time?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67595" y="5143500"/>
            <a:ext cx="4516899" cy="2984827"/>
            <a:chOff x="0" y="0"/>
            <a:chExt cx="1189636" cy="7861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9636" cy="786127"/>
            </a:xfrm>
            <a:custGeom>
              <a:avLst/>
              <a:gdLst/>
              <a:ahLst/>
              <a:cxnLst/>
              <a:rect r="r" b="b" t="t" l="l"/>
              <a:pathLst>
                <a:path h="786127" w="1189636">
                  <a:moveTo>
                    <a:pt x="42850" y="0"/>
                  </a:moveTo>
                  <a:lnTo>
                    <a:pt x="1146786" y="0"/>
                  </a:lnTo>
                  <a:cubicBezTo>
                    <a:pt x="1170451" y="0"/>
                    <a:pt x="1189636" y="19184"/>
                    <a:pt x="1189636" y="42850"/>
                  </a:cubicBezTo>
                  <a:lnTo>
                    <a:pt x="1189636" y="743277"/>
                  </a:lnTo>
                  <a:cubicBezTo>
                    <a:pt x="1189636" y="754642"/>
                    <a:pt x="1185121" y="765541"/>
                    <a:pt x="1177086" y="773577"/>
                  </a:cubicBezTo>
                  <a:cubicBezTo>
                    <a:pt x="1169050" y="781613"/>
                    <a:pt x="1158151" y="786127"/>
                    <a:pt x="1146786" y="786127"/>
                  </a:cubicBezTo>
                  <a:lnTo>
                    <a:pt x="42850" y="786127"/>
                  </a:lnTo>
                  <a:cubicBezTo>
                    <a:pt x="19184" y="786127"/>
                    <a:pt x="0" y="766943"/>
                    <a:pt x="0" y="743277"/>
                  </a:cubicBezTo>
                  <a:lnTo>
                    <a:pt x="0" y="42850"/>
                  </a:lnTo>
                  <a:cubicBezTo>
                    <a:pt x="0" y="19184"/>
                    <a:pt x="19184" y="0"/>
                    <a:pt x="42850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89636" cy="74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455838" y="5527838"/>
            <a:ext cx="3740413" cy="22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product type (skincare, haircare, cosmetics) shows the highest inventory turnover rate and availability?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35350"/>
            <a:ext cx="8295474" cy="6922950"/>
          </a:xfrm>
          <a:custGeom>
            <a:avLst/>
            <a:gdLst/>
            <a:ahLst/>
            <a:cxnLst/>
            <a:rect r="r" b="b" t="t" l="l"/>
            <a:pathLst>
              <a:path h="6922950" w="8295474">
                <a:moveTo>
                  <a:pt x="0" y="0"/>
                </a:moveTo>
                <a:lnTo>
                  <a:pt x="8295474" y="0"/>
                </a:lnTo>
                <a:lnTo>
                  <a:pt x="8295474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5319"/>
            <a:ext cx="896073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52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Business Questions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68394" y="564017"/>
            <a:ext cx="7115669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b="true" sz="5499" i="true" spc="-357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Sales, Revenue &amp; Profitability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79431" y="7284996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7" y="0"/>
                </a:lnTo>
                <a:lnTo>
                  <a:pt x="4183497" y="1887319"/>
                </a:lnTo>
                <a:lnTo>
                  <a:pt x="0" y="18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251" y="25514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2721" y="2393580"/>
            <a:ext cx="693691" cy="693691"/>
          </a:xfrm>
          <a:custGeom>
            <a:avLst/>
            <a:gdLst/>
            <a:ahLst/>
            <a:cxnLst/>
            <a:rect r="r" b="b" t="t" l="l"/>
            <a:pathLst>
              <a:path h="693691" w="693691">
                <a:moveTo>
                  <a:pt x="0" y="0"/>
                </a:moveTo>
                <a:lnTo>
                  <a:pt x="693691" y="0"/>
                </a:lnTo>
                <a:lnTo>
                  <a:pt x="693691" y="693692"/>
                </a:lnTo>
                <a:lnTo>
                  <a:pt x="0" y="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699829" y="2740426"/>
            <a:ext cx="4218790" cy="2206811"/>
            <a:chOff x="0" y="0"/>
            <a:chExt cx="1111122" cy="581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122" cy="581218"/>
            </a:xfrm>
            <a:custGeom>
              <a:avLst/>
              <a:gdLst/>
              <a:ahLst/>
              <a:cxnLst/>
              <a:rect r="r" b="b" t="t" l="l"/>
              <a:pathLst>
                <a:path h="581218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535340"/>
                  </a:lnTo>
                  <a:cubicBezTo>
                    <a:pt x="1111122" y="560678"/>
                    <a:pt x="1090581" y="581218"/>
                    <a:pt x="1065244" y="581218"/>
                  </a:cubicBezTo>
                  <a:lnTo>
                    <a:pt x="45878" y="581218"/>
                  </a:lnTo>
                  <a:cubicBezTo>
                    <a:pt x="20540" y="581218"/>
                    <a:pt x="0" y="560678"/>
                    <a:pt x="0" y="535340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111122" cy="5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806752" y="3093037"/>
            <a:ext cx="3740413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What is the total revenue and how does it distribute across product categories?</a:t>
            </a:r>
          </a:p>
          <a:p>
            <a:pPr algn="l">
              <a:lnSpc>
                <a:spcPts val="294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8699829" y="5796825"/>
            <a:ext cx="4218790" cy="1852260"/>
            <a:chOff x="0" y="0"/>
            <a:chExt cx="1111122" cy="487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1122" cy="487838"/>
            </a:xfrm>
            <a:custGeom>
              <a:avLst/>
              <a:gdLst/>
              <a:ahLst/>
              <a:cxnLst/>
              <a:rect r="r" b="b" t="t" l="l"/>
              <a:pathLst>
                <a:path h="487838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441961"/>
                  </a:lnTo>
                  <a:cubicBezTo>
                    <a:pt x="1111122" y="467298"/>
                    <a:pt x="1090581" y="487838"/>
                    <a:pt x="1065244" y="487838"/>
                  </a:cubicBezTo>
                  <a:lnTo>
                    <a:pt x="45878" y="487838"/>
                  </a:lnTo>
                  <a:cubicBezTo>
                    <a:pt x="20540" y="487838"/>
                    <a:pt x="0" y="467298"/>
                    <a:pt x="0" y="441961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11122" cy="44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939017" y="6173746"/>
            <a:ext cx="374041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product types drive the most sales volume?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400600" y="4032742"/>
            <a:ext cx="3824241" cy="2324471"/>
            <a:chOff x="0" y="0"/>
            <a:chExt cx="1007208" cy="6122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7208" cy="612206"/>
            </a:xfrm>
            <a:custGeom>
              <a:avLst/>
              <a:gdLst/>
              <a:ahLst/>
              <a:cxnLst/>
              <a:rect r="r" b="b" t="t" l="l"/>
              <a:pathLst>
                <a:path h="612206" w="1007208">
                  <a:moveTo>
                    <a:pt x="50611" y="0"/>
                  </a:moveTo>
                  <a:lnTo>
                    <a:pt x="956597" y="0"/>
                  </a:lnTo>
                  <a:cubicBezTo>
                    <a:pt x="984548" y="0"/>
                    <a:pt x="1007208" y="22659"/>
                    <a:pt x="1007208" y="50611"/>
                  </a:cubicBezTo>
                  <a:lnTo>
                    <a:pt x="1007208" y="561595"/>
                  </a:lnTo>
                  <a:cubicBezTo>
                    <a:pt x="1007208" y="575018"/>
                    <a:pt x="1001875" y="587891"/>
                    <a:pt x="992384" y="597383"/>
                  </a:cubicBezTo>
                  <a:cubicBezTo>
                    <a:pt x="982893" y="606874"/>
                    <a:pt x="970020" y="612206"/>
                    <a:pt x="956597" y="612206"/>
                  </a:cubicBezTo>
                  <a:lnTo>
                    <a:pt x="50611" y="612206"/>
                  </a:lnTo>
                  <a:cubicBezTo>
                    <a:pt x="22659" y="612206"/>
                    <a:pt x="0" y="589547"/>
                    <a:pt x="0" y="561595"/>
                  </a:cubicBezTo>
                  <a:lnTo>
                    <a:pt x="0" y="50611"/>
                  </a:lnTo>
                  <a:cubicBezTo>
                    <a:pt x="0" y="22659"/>
                    <a:pt x="22659" y="0"/>
                    <a:pt x="50611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007208" cy="574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704885" y="4448316"/>
            <a:ext cx="321567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How close is the business to achieving its target profit goal?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35350"/>
            <a:ext cx="8295474" cy="6922950"/>
          </a:xfrm>
          <a:custGeom>
            <a:avLst/>
            <a:gdLst/>
            <a:ahLst/>
            <a:cxnLst/>
            <a:rect r="r" b="b" t="t" l="l"/>
            <a:pathLst>
              <a:path h="6922950" w="8295474">
                <a:moveTo>
                  <a:pt x="0" y="0"/>
                </a:moveTo>
                <a:lnTo>
                  <a:pt x="8295474" y="0"/>
                </a:lnTo>
                <a:lnTo>
                  <a:pt x="8295474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5319"/>
            <a:ext cx="896073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52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Business Questions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74586" y="966607"/>
            <a:ext cx="7115669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b="true" sz="5499" i="true" spc="-357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Transportation Efficiency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40242" y="69677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251" y="25514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2721" y="2393580"/>
            <a:ext cx="693691" cy="693691"/>
          </a:xfrm>
          <a:custGeom>
            <a:avLst/>
            <a:gdLst/>
            <a:ahLst/>
            <a:cxnLst/>
            <a:rect r="r" b="b" t="t" l="l"/>
            <a:pathLst>
              <a:path h="693691" w="693691">
                <a:moveTo>
                  <a:pt x="0" y="0"/>
                </a:moveTo>
                <a:lnTo>
                  <a:pt x="693691" y="0"/>
                </a:lnTo>
                <a:lnTo>
                  <a:pt x="693691" y="693692"/>
                </a:lnTo>
                <a:lnTo>
                  <a:pt x="0" y="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699829" y="2740426"/>
            <a:ext cx="4218790" cy="1849270"/>
            <a:chOff x="0" y="0"/>
            <a:chExt cx="1111122" cy="4870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122" cy="487051"/>
            </a:xfrm>
            <a:custGeom>
              <a:avLst/>
              <a:gdLst/>
              <a:ahLst/>
              <a:cxnLst/>
              <a:rect r="r" b="b" t="t" l="l"/>
              <a:pathLst>
                <a:path h="487051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441173"/>
                  </a:lnTo>
                  <a:cubicBezTo>
                    <a:pt x="1111122" y="466510"/>
                    <a:pt x="1090581" y="487051"/>
                    <a:pt x="1065244" y="487051"/>
                  </a:cubicBezTo>
                  <a:lnTo>
                    <a:pt x="45878" y="487051"/>
                  </a:lnTo>
                  <a:cubicBezTo>
                    <a:pt x="20540" y="487051"/>
                    <a:pt x="0" y="466510"/>
                    <a:pt x="0" y="441173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111122" cy="448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99829" y="3096797"/>
            <a:ext cx="374041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transportation mode (road, rail, air, sea) is most cost-effective?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99829" y="5238091"/>
            <a:ext cx="4218790" cy="1985035"/>
            <a:chOff x="0" y="0"/>
            <a:chExt cx="1111122" cy="5228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1122" cy="522808"/>
            </a:xfrm>
            <a:custGeom>
              <a:avLst/>
              <a:gdLst/>
              <a:ahLst/>
              <a:cxnLst/>
              <a:rect r="r" b="b" t="t" l="l"/>
              <a:pathLst>
                <a:path h="522808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476930"/>
                  </a:lnTo>
                  <a:cubicBezTo>
                    <a:pt x="1111122" y="502268"/>
                    <a:pt x="1090581" y="522808"/>
                    <a:pt x="1065244" y="522808"/>
                  </a:cubicBezTo>
                  <a:lnTo>
                    <a:pt x="45878" y="522808"/>
                  </a:lnTo>
                  <a:cubicBezTo>
                    <a:pt x="20540" y="522808"/>
                    <a:pt x="0" y="502268"/>
                    <a:pt x="0" y="476930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11122" cy="48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99829" y="5475521"/>
            <a:ext cx="374041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What are the average shipping times and costs across different modes and routes?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400600" y="4032742"/>
            <a:ext cx="3824241" cy="2324471"/>
            <a:chOff x="0" y="0"/>
            <a:chExt cx="1007208" cy="6122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7208" cy="612206"/>
            </a:xfrm>
            <a:custGeom>
              <a:avLst/>
              <a:gdLst/>
              <a:ahLst/>
              <a:cxnLst/>
              <a:rect r="r" b="b" t="t" l="l"/>
              <a:pathLst>
                <a:path h="612206" w="1007208">
                  <a:moveTo>
                    <a:pt x="50611" y="0"/>
                  </a:moveTo>
                  <a:lnTo>
                    <a:pt x="956597" y="0"/>
                  </a:lnTo>
                  <a:cubicBezTo>
                    <a:pt x="984548" y="0"/>
                    <a:pt x="1007208" y="22659"/>
                    <a:pt x="1007208" y="50611"/>
                  </a:cubicBezTo>
                  <a:lnTo>
                    <a:pt x="1007208" y="561595"/>
                  </a:lnTo>
                  <a:cubicBezTo>
                    <a:pt x="1007208" y="575018"/>
                    <a:pt x="1001875" y="587891"/>
                    <a:pt x="992384" y="597383"/>
                  </a:cubicBezTo>
                  <a:cubicBezTo>
                    <a:pt x="982893" y="606874"/>
                    <a:pt x="970020" y="612206"/>
                    <a:pt x="956597" y="612206"/>
                  </a:cubicBezTo>
                  <a:lnTo>
                    <a:pt x="50611" y="612206"/>
                  </a:lnTo>
                  <a:cubicBezTo>
                    <a:pt x="22659" y="612206"/>
                    <a:pt x="0" y="589547"/>
                    <a:pt x="0" y="561595"/>
                  </a:cubicBezTo>
                  <a:lnTo>
                    <a:pt x="0" y="50611"/>
                  </a:lnTo>
                  <a:cubicBezTo>
                    <a:pt x="0" y="22659"/>
                    <a:pt x="22659" y="0"/>
                    <a:pt x="50611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007208" cy="574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574582" y="4458377"/>
            <a:ext cx="321567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shipping carriers show the best performance in terms of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35350"/>
            <a:ext cx="8295474" cy="6922950"/>
          </a:xfrm>
          <a:custGeom>
            <a:avLst/>
            <a:gdLst/>
            <a:ahLst/>
            <a:cxnLst/>
            <a:rect r="r" b="b" t="t" l="l"/>
            <a:pathLst>
              <a:path h="6922950" w="8295474">
                <a:moveTo>
                  <a:pt x="0" y="0"/>
                </a:moveTo>
                <a:lnTo>
                  <a:pt x="8295474" y="0"/>
                </a:lnTo>
                <a:lnTo>
                  <a:pt x="8295474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5319"/>
            <a:ext cx="896073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52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Business Questions 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2766" y="628469"/>
            <a:ext cx="7115669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b="true" sz="5499" i="true" spc="-357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Customer &amp; Regional Insights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78205" y="6906297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251" y="2551471"/>
            <a:ext cx="4183498" cy="1887320"/>
          </a:xfrm>
          <a:custGeom>
            <a:avLst/>
            <a:gdLst/>
            <a:ahLst/>
            <a:cxnLst/>
            <a:rect r="r" b="b" t="t" l="l"/>
            <a:pathLst>
              <a:path h="1887320" w="4183498">
                <a:moveTo>
                  <a:pt x="0" y="0"/>
                </a:moveTo>
                <a:lnTo>
                  <a:pt x="4183498" y="0"/>
                </a:lnTo>
                <a:lnTo>
                  <a:pt x="4183498" y="1887320"/>
                </a:lnTo>
                <a:lnTo>
                  <a:pt x="0" y="18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2721" y="2393580"/>
            <a:ext cx="693691" cy="693691"/>
          </a:xfrm>
          <a:custGeom>
            <a:avLst/>
            <a:gdLst/>
            <a:ahLst/>
            <a:cxnLst/>
            <a:rect r="r" b="b" t="t" l="l"/>
            <a:pathLst>
              <a:path h="693691" w="693691">
                <a:moveTo>
                  <a:pt x="0" y="0"/>
                </a:moveTo>
                <a:lnTo>
                  <a:pt x="693691" y="0"/>
                </a:lnTo>
                <a:lnTo>
                  <a:pt x="693691" y="693692"/>
                </a:lnTo>
                <a:lnTo>
                  <a:pt x="0" y="69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699829" y="2740426"/>
            <a:ext cx="4218790" cy="1849270"/>
            <a:chOff x="0" y="0"/>
            <a:chExt cx="1111122" cy="4870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122" cy="487051"/>
            </a:xfrm>
            <a:custGeom>
              <a:avLst/>
              <a:gdLst/>
              <a:ahLst/>
              <a:cxnLst/>
              <a:rect r="r" b="b" t="t" l="l"/>
              <a:pathLst>
                <a:path h="487051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441173"/>
                  </a:lnTo>
                  <a:cubicBezTo>
                    <a:pt x="1111122" y="466510"/>
                    <a:pt x="1090581" y="487051"/>
                    <a:pt x="1065244" y="487051"/>
                  </a:cubicBezTo>
                  <a:lnTo>
                    <a:pt x="45878" y="487051"/>
                  </a:lnTo>
                  <a:cubicBezTo>
                    <a:pt x="20540" y="487051"/>
                    <a:pt x="0" y="466510"/>
                    <a:pt x="0" y="441173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111122" cy="448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99829" y="2966127"/>
            <a:ext cx="374041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customer demographic contributes the most to total revenue?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99829" y="5238091"/>
            <a:ext cx="4218790" cy="1668206"/>
            <a:chOff x="0" y="0"/>
            <a:chExt cx="1111122" cy="4393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1122" cy="439363"/>
            </a:xfrm>
            <a:custGeom>
              <a:avLst/>
              <a:gdLst/>
              <a:ahLst/>
              <a:cxnLst/>
              <a:rect r="r" b="b" t="t" l="l"/>
              <a:pathLst>
                <a:path h="439363" w="1111122">
                  <a:moveTo>
                    <a:pt x="45878" y="0"/>
                  </a:moveTo>
                  <a:lnTo>
                    <a:pt x="1065244" y="0"/>
                  </a:lnTo>
                  <a:cubicBezTo>
                    <a:pt x="1090581" y="0"/>
                    <a:pt x="1111122" y="20540"/>
                    <a:pt x="1111122" y="45878"/>
                  </a:cubicBezTo>
                  <a:lnTo>
                    <a:pt x="1111122" y="393485"/>
                  </a:lnTo>
                  <a:cubicBezTo>
                    <a:pt x="1111122" y="418823"/>
                    <a:pt x="1090581" y="439363"/>
                    <a:pt x="1065244" y="439363"/>
                  </a:cubicBezTo>
                  <a:lnTo>
                    <a:pt x="45878" y="439363"/>
                  </a:lnTo>
                  <a:cubicBezTo>
                    <a:pt x="20540" y="439363"/>
                    <a:pt x="0" y="418823"/>
                    <a:pt x="0" y="393485"/>
                  </a:cubicBezTo>
                  <a:lnTo>
                    <a:pt x="0" y="45878"/>
                  </a:lnTo>
                  <a:cubicBezTo>
                    <a:pt x="0" y="20540"/>
                    <a:pt x="20540" y="0"/>
                    <a:pt x="458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11122" cy="40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99829" y="5475521"/>
            <a:ext cx="374041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demographic purchases the highest number of products?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435059" y="3379417"/>
            <a:ext cx="3824241" cy="1764083"/>
            <a:chOff x="0" y="0"/>
            <a:chExt cx="1007208" cy="4646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7208" cy="464615"/>
            </a:xfrm>
            <a:custGeom>
              <a:avLst/>
              <a:gdLst/>
              <a:ahLst/>
              <a:cxnLst/>
              <a:rect r="r" b="b" t="t" l="l"/>
              <a:pathLst>
                <a:path h="464615" w="1007208">
                  <a:moveTo>
                    <a:pt x="50611" y="0"/>
                  </a:moveTo>
                  <a:lnTo>
                    <a:pt x="956597" y="0"/>
                  </a:lnTo>
                  <a:cubicBezTo>
                    <a:pt x="984548" y="0"/>
                    <a:pt x="1007208" y="22659"/>
                    <a:pt x="1007208" y="50611"/>
                  </a:cubicBezTo>
                  <a:lnTo>
                    <a:pt x="1007208" y="414004"/>
                  </a:lnTo>
                  <a:cubicBezTo>
                    <a:pt x="1007208" y="441955"/>
                    <a:pt x="984548" y="464615"/>
                    <a:pt x="956597" y="464615"/>
                  </a:cubicBezTo>
                  <a:lnTo>
                    <a:pt x="50611" y="464615"/>
                  </a:lnTo>
                  <a:cubicBezTo>
                    <a:pt x="37188" y="464615"/>
                    <a:pt x="24315" y="459282"/>
                    <a:pt x="14824" y="449791"/>
                  </a:cubicBezTo>
                  <a:cubicBezTo>
                    <a:pt x="5332" y="440300"/>
                    <a:pt x="0" y="427427"/>
                    <a:pt x="0" y="414004"/>
                  </a:cubicBezTo>
                  <a:lnTo>
                    <a:pt x="0" y="50611"/>
                  </a:lnTo>
                  <a:cubicBezTo>
                    <a:pt x="0" y="22659"/>
                    <a:pt x="22659" y="0"/>
                    <a:pt x="50611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007208" cy="426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609040" y="3710596"/>
            <a:ext cx="321567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locations generate the highest revenue?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435059" y="5704730"/>
            <a:ext cx="3824241" cy="3088887"/>
            <a:chOff x="0" y="0"/>
            <a:chExt cx="1007208" cy="8135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7208" cy="813534"/>
            </a:xfrm>
            <a:custGeom>
              <a:avLst/>
              <a:gdLst/>
              <a:ahLst/>
              <a:cxnLst/>
              <a:rect r="r" b="b" t="t" l="l"/>
              <a:pathLst>
                <a:path h="813534" w="1007208">
                  <a:moveTo>
                    <a:pt x="50611" y="0"/>
                  </a:moveTo>
                  <a:lnTo>
                    <a:pt x="956597" y="0"/>
                  </a:lnTo>
                  <a:cubicBezTo>
                    <a:pt x="984548" y="0"/>
                    <a:pt x="1007208" y="22659"/>
                    <a:pt x="1007208" y="50611"/>
                  </a:cubicBezTo>
                  <a:lnTo>
                    <a:pt x="1007208" y="762923"/>
                  </a:lnTo>
                  <a:cubicBezTo>
                    <a:pt x="1007208" y="790875"/>
                    <a:pt x="984548" y="813534"/>
                    <a:pt x="956597" y="813534"/>
                  </a:cubicBezTo>
                  <a:lnTo>
                    <a:pt x="50611" y="813534"/>
                  </a:lnTo>
                  <a:cubicBezTo>
                    <a:pt x="37188" y="813534"/>
                    <a:pt x="24315" y="808202"/>
                    <a:pt x="14824" y="798710"/>
                  </a:cubicBezTo>
                  <a:cubicBezTo>
                    <a:pt x="5332" y="789219"/>
                    <a:pt x="0" y="776346"/>
                    <a:pt x="0" y="762923"/>
                  </a:cubicBezTo>
                  <a:lnTo>
                    <a:pt x="0" y="50611"/>
                  </a:lnTo>
                  <a:cubicBezTo>
                    <a:pt x="0" y="22659"/>
                    <a:pt x="22659" y="0"/>
                    <a:pt x="50611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1007208" cy="77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609040" y="5955361"/>
            <a:ext cx="3215673" cy="259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 spc="-62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Which product types are the most profitable overall, and how does profitability vary by demographic group?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670848" y="-445794"/>
            <a:ext cx="5154914" cy="2325559"/>
          </a:xfrm>
          <a:custGeom>
            <a:avLst/>
            <a:gdLst/>
            <a:ahLst/>
            <a:cxnLst/>
            <a:rect r="r" b="b" t="t" l="l"/>
            <a:pathLst>
              <a:path h="2325559" w="5154914">
                <a:moveTo>
                  <a:pt x="5154914" y="0"/>
                </a:moveTo>
                <a:lnTo>
                  <a:pt x="0" y="0"/>
                </a:lnTo>
                <a:lnTo>
                  <a:pt x="0" y="2325559"/>
                </a:lnTo>
                <a:lnTo>
                  <a:pt x="5154914" y="2325559"/>
                </a:lnTo>
                <a:lnTo>
                  <a:pt x="5154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99008"/>
            <a:ext cx="9157196" cy="288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3"/>
              </a:lnSpc>
            </a:pPr>
            <a:r>
              <a:rPr lang="en-US" sz="11425" spc="-742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Metrics &amp; KPIs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09127" y="6883371"/>
            <a:ext cx="3923443" cy="1770000"/>
          </a:xfrm>
          <a:custGeom>
            <a:avLst/>
            <a:gdLst/>
            <a:ahLst/>
            <a:cxnLst/>
            <a:rect r="r" b="b" t="t" l="l"/>
            <a:pathLst>
              <a:path h="1770000" w="3923443">
                <a:moveTo>
                  <a:pt x="0" y="0"/>
                </a:moveTo>
                <a:lnTo>
                  <a:pt x="3923443" y="0"/>
                </a:lnTo>
                <a:lnTo>
                  <a:pt x="3923443" y="1770001"/>
                </a:lnTo>
                <a:lnTo>
                  <a:pt x="0" y="17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1022" y="3046617"/>
            <a:ext cx="5658278" cy="6211683"/>
          </a:xfrm>
          <a:custGeom>
            <a:avLst/>
            <a:gdLst/>
            <a:ahLst/>
            <a:cxnLst/>
            <a:rect r="r" b="b" t="t" l="l"/>
            <a:pathLst>
              <a:path h="6211683" w="5658278">
                <a:moveTo>
                  <a:pt x="0" y="0"/>
                </a:moveTo>
                <a:lnTo>
                  <a:pt x="5658278" y="0"/>
                </a:lnTo>
                <a:lnTo>
                  <a:pt x="5658278" y="6211683"/>
                </a:lnTo>
                <a:lnTo>
                  <a:pt x="0" y="621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266075"/>
            <a:ext cx="195390" cy="1388110"/>
            <a:chOff x="0" y="0"/>
            <a:chExt cx="42972" cy="305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1830" y="4351800"/>
            <a:ext cx="7289239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Inventory Turnover: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This measures how efficiently inventory is being sold and replaced.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73202" y="4715190"/>
            <a:ext cx="586098" cy="586098"/>
          </a:xfrm>
          <a:custGeom>
            <a:avLst/>
            <a:gdLst/>
            <a:ahLst/>
            <a:cxnLst/>
            <a:rect r="r" b="b" t="t" l="l"/>
            <a:pathLst>
              <a:path h="586098" w="586098">
                <a:moveTo>
                  <a:pt x="0" y="0"/>
                </a:moveTo>
                <a:lnTo>
                  <a:pt x="586098" y="0"/>
                </a:lnTo>
                <a:lnTo>
                  <a:pt x="586098" y="586098"/>
                </a:lnTo>
                <a:lnTo>
                  <a:pt x="0" y="58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1830" y="6432684"/>
            <a:ext cx="7289239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Overall Availability: 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This measures the percentage of available stock relative to total stock levels.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346959"/>
            <a:ext cx="195390" cy="1388110"/>
            <a:chOff x="0" y="0"/>
            <a:chExt cx="42972" cy="3052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670848" y="-445794"/>
            <a:ext cx="5154914" cy="2325559"/>
          </a:xfrm>
          <a:custGeom>
            <a:avLst/>
            <a:gdLst/>
            <a:ahLst/>
            <a:cxnLst/>
            <a:rect r="r" b="b" t="t" l="l"/>
            <a:pathLst>
              <a:path h="2325559" w="5154914">
                <a:moveTo>
                  <a:pt x="5154914" y="0"/>
                </a:moveTo>
                <a:lnTo>
                  <a:pt x="0" y="0"/>
                </a:lnTo>
                <a:lnTo>
                  <a:pt x="0" y="2325559"/>
                </a:lnTo>
                <a:lnTo>
                  <a:pt x="5154914" y="2325559"/>
                </a:lnTo>
                <a:lnTo>
                  <a:pt x="5154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99008"/>
            <a:ext cx="9157196" cy="288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3"/>
              </a:lnSpc>
            </a:pPr>
            <a:r>
              <a:rPr lang="en-US" sz="11425" spc="-742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Metrics &amp; KPIs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09127" y="6883371"/>
            <a:ext cx="3923443" cy="1770000"/>
          </a:xfrm>
          <a:custGeom>
            <a:avLst/>
            <a:gdLst/>
            <a:ahLst/>
            <a:cxnLst/>
            <a:rect r="r" b="b" t="t" l="l"/>
            <a:pathLst>
              <a:path h="1770000" w="3923443">
                <a:moveTo>
                  <a:pt x="0" y="0"/>
                </a:moveTo>
                <a:lnTo>
                  <a:pt x="3923443" y="0"/>
                </a:lnTo>
                <a:lnTo>
                  <a:pt x="3923443" y="1770001"/>
                </a:lnTo>
                <a:lnTo>
                  <a:pt x="0" y="17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1022" y="3046617"/>
            <a:ext cx="5658278" cy="6211683"/>
          </a:xfrm>
          <a:custGeom>
            <a:avLst/>
            <a:gdLst/>
            <a:ahLst/>
            <a:cxnLst/>
            <a:rect r="r" b="b" t="t" l="l"/>
            <a:pathLst>
              <a:path h="6211683" w="5658278">
                <a:moveTo>
                  <a:pt x="0" y="0"/>
                </a:moveTo>
                <a:lnTo>
                  <a:pt x="5658278" y="0"/>
                </a:lnTo>
                <a:lnTo>
                  <a:pt x="5658278" y="6211683"/>
                </a:lnTo>
                <a:lnTo>
                  <a:pt x="0" y="621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266075"/>
            <a:ext cx="195390" cy="1388110"/>
            <a:chOff x="0" y="0"/>
            <a:chExt cx="42972" cy="305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1830" y="4351800"/>
            <a:ext cx="8265858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Productivity: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This KPI evaluates how much output (production volume) is achieved per unit of manufacturing cost.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73202" y="4715190"/>
            <a:ext cx="586098" cy="586098"/>
          </a:xfrm>
          <a:custGeom>
            <a:avLst/>
            <a:gdLst/>
            <a:ahLst/>
            <a:cxnLst/>
            <a:rect r="r" b="b" t="t" l="l"/>
            <a:pathLst>
              <a:path h="586098" w="586098">
                <a:moveTo>
                  <a:pt x="0" y="0"/>
                </a:moveTo>
                <a:lnTo>
                  <a:pt x="586098" y="0"/>
                </a:lnTo>
                <a:lnTo>
                  <a:pt x="586098" y="586098"/>
                </a:lnTo>
                <a:lnTo>
                  <a:pt x="0" y="58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1830" y="6432684"/>
            <a:ext cx="7289239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% Failed, Passed and Pending 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products according to inspection results.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346959"/>
            <a:ext cx="195390" cy="1388110"/>
            <a:chOff x="0" y="0"/>
            <a:chExt cx="42972" cy="3052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670848" y="-445794"/>
            <a:ext cx="5154914" cy="2325559"/>
          </a:xfrm>
          <a:custGeom>
            <a:avLst/>
            <a:gdLst/>
            <a:ahLst/>
            <a:cxnLst/>
            <a:rect r="r" b="b" t="t" l="l"/>
            <a:pathLst>
              <a:path h="2325559" w="5154914">
                <a:moveTo>
                  <a:pt x="5154914" y="0"/>
                </a:moveTo>
                <a:lnTo>
                  <a:pt x="0" y="0"/>
                </a:lnTo>
                <a:lnTo>
                  <a:pt x="0" y="2325559"/>
                </a:lnTo>
                <a:lnTo>
                  <a:pt x="5154914" y="2325559"/>
                </a:lnTo>
                <a:lnTo>
                  <a:pt x="5154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99008"/>
            <a:ext cx="9157196" cy="288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3"/>
              </a:lnSpc>
            </a:pPr>
            <a:r>
              <a:rPr lang="en-US" sz="11425" spc="-742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Metrics &amp; KPIs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09127" y="6883371"/>
            <a:ext cx="3923443" cy="1770000"/>
          </a:xfrm>
          <a:custGeom>
            <a:avLst/>
            <a:gdLst/>
            <a:ahLst/>
            <a:cxnLst/>
            <a:rect r="r" b="b" t="t" l="l"/>
            <a:pathLst>
              <a:path h="1770000" w="3923443">
                <a:moveTo>
                  <a:pt x="0" y="0"/>
                </a:moveTo>
                <a:lnTo>
                  <a:pt x="3923443" y="0"/>
                </a:lnTo>
                <a:lnTo>
                  <a:pt x="3923443" y="1770001"/>
                </a:lnTo>
                <a:lnTo>
                  <a:pt x="0" y="17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1022" y="3046617"/>
            <a:ext cx="5658278" cy="6211683"/>
          </a:xfrm>
          <a:custGeom>
            <a:avLst/>
            <a:gdLst/>
            <a:ahLst/>
            <a:cxnLst/>
            <a:rect r="r" b="b" t="t" l="l"/>
            <a:pathLst>
              <a:path h="6211683" w="5658278">
                <a:moveTo>
                  <a:pt x="0" y="0"/>
                </a:moveTo>
                <a:lnTo>
                  <a:pt x="5658278" y="0"/>
                </a:lnTo>
                <a:lnTo>
                  <a:pt x="5658278" y="6211683"/>
                </a:lnTo>
                <a:lnTo>
                  <a:pt x="0" y="621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266075"/>
            <a:ext cx="195390" cy="1388110"/>
            <a:chOff x="0" y="0"/>
            <a:chExt cx="42972" cy="305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1830" y="4155478"/>
            <a:ext cx="9871853" cy="173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Averages: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Defect Rate, Manufacturing Cost, Manufacturing Lead Time, Production Volume, Shipping Time, Supplier Lead Time, Transportation Cost.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73202" y="4715190"/>
            <a:ext cx="586098" cy="586098"/>
          </a:xfrm>
          <a:custGeom>
            <a:avLst/>
            <a:gdLst/>
            <a:ahLst/>
            <a:cxnLst/>
            <a:rect r="r" b="b" t="t" l="l"/>
            <a:pathLst>
              <a:path h="586098" w="586098">
                <a:moveTo>
                  <a:pt x="0" y="0"/>
                </a:moveTo>
                <a:lnTo>
                  <a:pt x="586098" y="0"/>
                </a:lnTo>
                <a:lnTo>
                  <a:pt x="586098" y="586098"/>
                </a:lnTo>
                <a:lnTo>
                  <a:pt x="0" y="58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1830" y="6432684"/>
            <a:ext cx="7289239" cy="173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spc="-87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Totals: </a:t>
            </a:r>
            <a:r>
              <a:rPr lang="en-US" sz="3500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Total Revenue, Total Quantities, Total Products sold, Total Products produced, Total Costs.</a:t>
            </a:r>
          </a:p>
          <a:p>
            <a:pPr algn="l">
              <a:lnSpc>
                <a:spcPts val="3395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346959"/>
            <a:ext cx="195390" cy="1388110"/>
            <a:chOff x="0" y="0"/>
            <a:chExt cx="42972" cy="3052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972" cy="305287"/>
            </a:xfrm>
            <a:custGeom>
              <a:avLst/>
              <a:gdLst/>
              <a:ahLst/>
              <a:cxnLst/>
              <a:rect r="r" b="b" t="t" l="l"/>
              <a:pathLst>
                <a:path h="305287" w="42972">
                  <a:moveTo>
                    <a:pt x="21486" y="0"/>
                  </a:moveTo>
                  <a:lnTo>
                    <a:pt x="21486" y="0"/>
                  </a:lnTo>
                  <a:cubicBezTo>
                    <a:pt x="27185" y="0"/>
                    <a:pt x="32650" y="2264"/>
                    <a:pt x="36679" y="6293"/>
                  </a:cubicBezTo>
                  <a:cubicBezTo>
                    <a:pt x="40708" y="10323"/>
                    <a:pt x="42972" y="15788"/>
                    <a:pt x="42972" y="21486"/>
                  </a:cubicBezTo>
                  <a:lnTo>
                    <a:pt x="42972" y="283801"/>
                  </a:lnTo>
                  <a:cubicBezTo>
                    <a:pt x="42972" y="295667"/>
                    <a:pt x="33352" y="305287"/>
                    <a:pt x="21486" y="305287"/>
                  </a:cubicBezTo>
                  <a:lnTo>
                    <a:pt x="21486" y="305287"/>
                  </a:lnTo>
                  <a:cubicBezTo>
                    <a:pt x="9620" y="305287"/>
                    <a:pt x="0" y="295667"/>
                    <a:pt x="0" y="283801"/>
                  </a:cubicBezTo>
                  <a:lnTo>
                    <a:pt x="0" y="21486"/>
                  </a:lnTo>
                  <a:cubicBezTo>
                    <a:pt x="0" y="9620"/>
                    <a:pt x="9620" y="0"/>
                    <a:pt x="21486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42972" cy="26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576087"/>
            <a:ext cx="18706331" cy="1071307"/>
            <a:chOff x="0" y="0"/>
            <a:chExt cx="4926770" cy="282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282155"/>
            </a:xfrm>
            <a:custGeom>
              <a:avLst/>
              <a:gdLst/>
              <a:ahLst/>
              <a:cxnLst/>
              <a:rect r="r" b="b" t="t" l="l"/>
              <a:pathLst>
                <a:path h="282155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282155"/>
                  </a:lnTo>
                  <a:lnTo>
                    <a:pt x="0" y="282155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3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5141" y="2902533"/>
            <a:ext cx="8414851" cy="2906948"/>
          </a:xfrm>
          <a:custGeom>
            <a:avLst/>
            <a:gdLst/>
            <a:ahLst/>
            <a:cxnLst/>
            <a:rect r="r" b="b" t="t" l="l"/>
            <a:pathLst>
              <a:path h="2906948" w="8414851">
                <a:moveTo>
                  <a:pt x="0" y="0"/>
                </a:moveTo>
                <a:lnTo>
                  <a:pt x="8414850" y="0"/>
                </a:lnTo>
                <a:lnTo>
                  <a:pt x="8414850" y="2906948"/>
                </a:lnTo>
                <a:lnTo>
                  <a:pt x="0" y="290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1393" y="3906497"/>
            <a:ext cx="7585681" cy="2620508"/>
          </a:xfrm>
          <a:custGeom>
            <a:avLst/>
            <a:gdLst/>
            <a:ahLst/>
            <a:cxnLst/>
            <a:rect r="r" b="b" t="t" l="l"/>
            <a:pathLst>
              <a:path h="2620508" w="7585681">
                <a:moveTo>
                  <a:pt x="0" y="0"/>
                </a:moveTo>
                <a:lnTo>
                  <a:pt x="7585681" y="0"/>
                </a:lnTo>
                <a:lnTo>
                  <a:pt x="7585681" y="2620507"/>
                </a:lnTo>
                <a:lnTo>
                  <a:pt x="0" y="262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958" y="2468729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7" y="0"/>
                </a:lnTo>
                <a:lnTo>
                  <a:pt x="914147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4320" y="3489045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379" y="6582171"/>
            <a:ext cx="7746690" cy="2676129"/>
          </a:xfrm>
          <a:custGeom>
            <a:avLst/>
            <a:gdLst/>
            <a:ahLst/>
            <a:cxnLst/>
            <a:rect r="r" b="b" t="t" l="l"/>
            <a:pathLst>
              <a:path h="2676129" w="7746690">
                <a:moveTo>
                  <a:pt x="0" y="0"/>
                </a:moveTo>
                <a:lnTo>
                  <a:pt x="7746690" y="0"/>
                </a:lnTo>
                <a:lnTo>
                  <a:pt x="7746690" y="2676129"/>
                </a:lnTo>
                <a:lnTo>
                  <a:pt x="0" y="267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5197" y="6148367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50088"/>
            <a:ext cx="9421691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0"/>
              </a:lnSpc>
            </a:pPr>
            <a:r>
              <a:rPr lang="en-US" sz="14000" spc="-91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4691" y="3444191"/>
            <a:ext cx="766046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Supplier 4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shows the highest inspection rate % with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66.7%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also with no passed inspections which can lead to increased quality costs and delays.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70053" y="4452210"/>
            <a:ext cx="766046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Manufacturing cost and  price shows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negative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relationship which is unexpected in most cases.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90930" y="7123829"/>
            <a:ext cx="766046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 10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defective SKUs are:  SKU1, SKU2, SKU3, SKU42, SKU50, SKU55, SKU61, SKU65, SKU73 and SKU84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337093" y="7015975"/>
            <a:ext cx="2341433" cy="2535016"/>
          </a:xfrm>
          <a:custGeom>
            <a:avLst/>
            <a:gdLst/>
            <a:ahLst/>
            <a:cxnLst/>
            <a:rect r="r" b="b" t="t" l="l"/>
            <a:pathLst>
              <a:path h="2535016" w="2341433">
                <a:moveTo>
                  <a:pt x="0" y="0"/>
                </a:moveTo>
                <a:lnTo>
                  <a:pt x="2341433" y="0"/>
                </a:lnTo>
                <a:lnTo>
                  <a:pt x="2341433" y="2535016"/>
                </a:lnTo>
                <a:lnTo>
                  <a:pt x="0" y="253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744400" y="415857"/>
            <a:ext cx="5524018" cy="2492075"/>
          </a:xfrm>
          <a:custGeom>
            <a:avLst/>
            <a:gdLst/>
            <a:ahLst/>
            <a:cxnLst/>
            <a:rect r="r" b="b" t="t" l="l"/>
            <a:pathLst>
              <a:path h="2492075" w="5524018">
                <a:moveTo>
                  <a:pt x="0" y="0"/>
                </a:moveTo>
                <a:lnTo>
                  <a:pt x="5524018" y="0"/>
                </a:lnTo>
                <a:lnTo>
                  <a:pt x="5524018" y="2492074"/>
                </a:lnTo>
                <a:lnTo>
                  <a:pt x="0" y="2492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41329" y="134328"/>
            <a:ext cx="2399667" cy="3055132"/>
          </a:xfrm>
          <a:custGeom>
            <a:avLst/>
            <a:gdLst/>
            <a:ahLst/>
            <a:cxnLst/>
            <a:rect r="r" b="b" t="t" l="l"/>
            <a:pathLst>
              <a:path h="3055132" w="2399667">
                <a:moveTo>
                  <a:pt x="0" y="0"/>
                </a:moveTo>
                <a:lnTo>
                  <a:pt x="2399668" y="0"/>
                </a:lnTo>
                <a:lnTo>
                  <a:pt x="2399668" y="3055132"/>
                </a:lnTo>
                <a:lnTo>
                  <a:pt x="0" y="3055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82879" y="4723528"/>
            <a:ext cx="4278255" cy="1256713"/>
            <a:chOff x="0" y="0"/>
            <a:chExt cx="1126783" cy="330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6783" cy="330986"/>
            </a:xfrm>
            <a:custGeom>
              <a:avLst/>
              <a:gdLst/>
              <a:ahLst/>
              <a:cxnLst/>
              <a:rect r="r" b="b" t="t" l="l"/>
              <a:pathLst>
                <a:path h="330986" w="1126783">
                  <a:moveTo>
                    <a:pt x="45240" y="0"/>
                  </a:moveTo>
                  <a:lnTo>
                    <a:pt x="1081543" y="0"/>
                  </a:lnTo>
                  <a:cubicBezTo>
                    <a:pt x="1093542" y="0"/>
                    <a:pt x="1105049" y="4766"/>
                    <a:pt x="1113533" y="13250"/>
                  </a:cubicBezTo>
                  <a:cubicBezTo>
                    <a:pt x="1122017" y="21735"/>
                    <a:pt x="1126783" y="33242"/>
                    <a:pt x="1126783" y="45240"/>
                  </a:cubicBezTo>
                  <a:lnTo>
                    <a:pt x="1126783" y="285746"/>
                  </a:lnTo>
                  <a:cubicBezTo>
                    <a:pt x="1126783" y="310732"/>
                    <a:pt x="1106529" y="330986"/>
                    <a:pt x="1081543" y="330986"/>
                  </a:cubicBezTo>
                  <a:lnTo>
                    <a:pt x="45240" y="330986"/>
                  </a:lnTo>
                  <a:cubicBezTo>
                    <a:pt x="33242" y="330986"/>
                    <a:pt x="21735" y="326220"/>
                    <a:pt x="13250" y="317736"/>
                  </a:cubicBezTo>
                  <a:cubicBezTo>
                    <a:pt x="4766" y="309252"/>
                    <a:pt x="0" y="297745"/>
                    <a:pt x="0" y="285746"/>
                  </a:cubicBezTo>
                  <a:lnTo>
                    <a:pt x="0" y="45240"/>
                  </a:lnTo>
                  <a:cubicBezTo>
                    <a:pt x="0" y="20255"/>
                    <a:pt x="20255" y="0"/>
                    <a:pt x="45240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126783" cy="292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19135" y="2326973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7" y="0"/>
                </a:lnTo>
                <a:lnTo>
                  <a:pt x="3897687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401199" y="826452"/>
            <a:ext cx="4952632" cy="2234303"/>
          </a:xfrm>
          <a:custGeom>
            <a:avLst/>
            <a:gdLst/>
            <a:ahLst/>
            <a:cxnLst/>
            <a:rect r="r" b="b" t="t" l="l"/>
            <a:pathLst>
              <a:path h="2234303" w="4952632">
                <a:moveTo>
                  <a:pt x="4952633" y="0"/>
                </a:moveTo>
                <a:lnTo>
                  <a:pt x="0" y="0"/>
                </a:lnTo>
                <a:lnTo>
                  <a:pt x="0" y="2234303"/>
                </a:lnTo>
                <a:lnTo>
                  <a:pt x="4952633" y="2234303"/>
                </a:lnTo>
                <a:lnTo>
                  <a:pt x="49526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9067" y="4763272"/>
            <a:ext cx="4278255" cy="1256713"/>
            <a:chOff x="0" y="0"/>
            <a:chExt cx="1126783" cy="3309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6783" cy="330986"/>
            </a:xfrm>
            <a:custGeom>
              <a:avLst/>
              <a:gdLst/>
              <a:ahLst/>
              <a:cxnLst/>
              <a:rect r="r" b="b" t="t" l="l"/>
              <a:pathLst>
                <a:path h="330986" w="1126783">
                  <a:moveTo>
                    <a:pt x="45240" y="0"/>
                  </a:moveTo>
                  <a:lnTo>
                    <a:pt x="1081543" y="0"/>
                  </a:lnTo>
                  <a:cubicBezTo>
                    <a:pt x="1093542" y="0"/>
                    <a:pt x="1105049" y="4766"/>
                    <a:pt x="1113533" y="13250"/>
                  </a:cubicBezTo>
                  <a:cubicBezTo>
                    <a:pt x="1122017" y="21735"/>
                    <a:pt x="1126783" y="33242"/>
                    <a:pt x="1126783" y="45240"/>
                  </a:cubicBezTo>
                  <a:lnTo>
                    <a:pt x="1126783" y="285746"/>
                  </a:lnTo>
                  <a:cubicBezTo>
                    <a:pt x="1126783" y="310732"/>
                    <a:pt x="1106529" y="330986"/>
                    <a:pt x="1081543" y="330986"/>
                  </a:cubicBezTo>
                  <a:lnTo>
                    <a:pt x="45240" y="330986"/>
                  </a:lnTo>
                  <a:cubicBezTo>
                    <a:pt x="33242" y="330986"/>
                    <a:pt x="21735" y="326220"/>
                    <a:pt x="13250" y="317736"/>
                  </a:cubicBezTo>
                  <a:cubicBezTo>
                    <a:pt x="4766" y="309252"/>
                    <a:pt x="0" y="297745"/>
                    <a:pt x="0" y="285746"/>
                  </a:cubicBezTo>
                  <a:lnTo>
                    <a:pt x="0" y="45240"/>
                  </a:lnTo>
                  <a:cubicBezTo>
                    <a:pt x="0" y="20255"/>
                    <a:pt x="20255" y="0"/>
                    <a:pt x="45240" y="0"/>
                  </a:cubicBezTo>
                  <a:close/>
                </a:path>
              </a:pathLst>
            </a:custGeom>
            <a:solidFill>
              <a:srgbClr val="4F4F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126783" cy="292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310262" y="826452"/>
            <a:ext cx="750872" cy="750872"/>
          </a:xfrm>
          <a:custGeom>
            <a:avLst/>
            <a:gdLst/>
            <a:ahLst/>
            <a:cxnLst/>
            <a:rect r="r" b="b" t="t" l="l"/>
            <a:pathLst>
              <a:path h="750872" w="750872">
                <a:moveTo>
                  <a:pt x="0" y="0"/>
                </a:moveTo>
                <a:lnTo>
                  <a:pt x="750872" y="0"/>
                </a:lnTo>
                <a:lnTo>
                  <a:pt x="750872" y="750872"/>
                </a:lnTo>
                <a:lnTo>
                  <a:pt x="0" y="75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7320" y="3489556"/>
            <a:ext cx="361380" cy="361380"/>
          </a:xfrm>
          <a:custGeom>
            <a:avLst/>
            <a:gdLst/>
            <a:ahLst/>
            <a:cxnLst/>
            <a:rect r="r" b="b" t="t" l="l"/>
            <a:pathLst>
              <a:path h="361380" w="361380">
                <a:moveTo>
                  <a:pt x="0" y="0"/>
                </a:moveTo>
                <a:lnTo>
                  <a:pt x="361380" y="0"/>
                </a:lnTo>
                <a:lnTo>
                  <a:pt x="361380" y="361379"/>
                </a:lnTo>
                <a:lnTo>
                  <a:pt x="0" y="36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782879" y="7361734"/>
            <a:ext cx="4278255" cy="1256713"/>
            <a:chOff x="0" y="0"/>
            <a:chExt cx="1126783" cy="3309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6783" cy="330986"/>
            </a:xfrm>
            <a:custGeom>
              <a:avLst/>
              <a:gdLst/>
              <a:ahLst/>
              <a:cxnLst/>
              <a:rect r="r" b="b" t="t" l="l"/>
              <a:pathLst>
                <a:path h="330986" w="1126783">
                  <a:moveTo>
                    <a:pt x="45240" y="0"/>
                  </a:moveTo>
                  <a:lnTo>
                    <a:pt x="1081543" y="0"/>
                  </a:lnTo>
                  <a:cubicBezTo>
                    <a:pt x="1093542" y="0"/>
                    <a:pt x="1105049" y="4766"/>
                    <a:pt x="1113533" y="13250"/>
                  </a:cubicBezTo>
                  <a:cubicBezTo>
                    <a:pt x="1122017" y="21735"/>
                    <a:pt x="1126783" y="33242"/>
                    <a:pt x="1126783" y="45240"/>
                  </a:cubicBezTo>
                  <a:lnTo>
                    <a:pt x="1126783" y="285746"/>
                  </a:lnTo>
                  <a:cubicBezTo>
                    <a:pt x="1126783" y="310732"/>
                    <a:pt x="1106529" y="330986"/>
                    <a:pt x="1081543" y="330986"/>
                  </a:cubicBezTo>
                  <a:lnTo>
                    <a:pt x="45240" y="330986"/>
                  </a:lnTo>
                  <a:cubicBezTo>
                    <a:pt x="33242" y="330986"/>
                    <a:pt x="21735" y="326220"/>
                    <a:pt x="13250" y="317736"/>
                  </a:cubicBezTo>
                  <a:cubicBezTo>
                    <a:pt x="4766" y="309252"/>
                    <a:pt x="0" y="297745"/>
                    <a:pt x="0" y="285746"/>
                  </a:cubicBezTo>
                  <a:lnTo>
                    <a:pt x="0" y="45240"/>
                  </a:lnTo>
                  <a:cubicBezTo>
                    <a:pt x="0" y="20255"/>
                    <a:pt x="20255" y="0"/>
                    <a:pt x="45240" y="0"/>
                  </a:cubicBezTo>
                  <a:close/>
                </a:path>
              </a:pathLst>
            </a:custGeom>
            <a:solidFill>
              <a:srgbClr val="4F4FE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1126783" cy="292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09067" y="7361734"/>
            <a:ext cx="4278255" cy="1256713"/>
            <a:chOff x="0" y="0"/>
            <a:chExt cx="1126783" cy="3309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6783" cy="330986"/>
            </a:xfrm>
            <a:custGeom>
              <a:avLst/>
              <a:gdLst/>
              <a:ahLst/>
              <a:cxnLst/>
              <a:rect r="r" b="b" t="t" l="l"/>
              <a:pathLst>
                <a:path h="330986" w="1126783">
                  <a:moveTo>
                    <a:pt x="45240" y="0"/>
                  </a:moveTo>
                  <a:lnTo>
                    <a:pt x="1081543" y="0"/>
                  </a:lnTo>
                  <a:cubicBezTo>
                    <a:pt x="1093542" y="0"/>
                    <a:pt x="1105049" y="4766"/>
                    <a:pt x="1113533" y="13250"/>
                  </a:cubicBezTo>
                  <a:cubicBezTo>
                    <a:pt x="1122017" y="21735"/>
                    <a:pt x="1126783" y="33242"/>
                    <a:pt x="1126783" y="45240"/>
                  </a:cubicBezTo>
                  <a:lnTo>
                    <a:pt x="1126783" y="285746"/>
                  </a:lnTo>
                  <a:cubicBezTo>
                    <a:pt x="1126783" y="310732"/>
                    <a:pt x="1106529" y="330986"/>
                    <a:pt x="1081543" y="330986"/>
                  </a:cubicBezTo>
                  <a:lnTo>
                    <a:pt x="45240" y="330986"/>
                  </a:lnTo>
                  <a:cubicBezTo>
                    <a:pt x="33242" y="330986"/>
                    <a:pt x="21735" y="326220"/>
                    <a:pt x="13250" y="317736"/>
                  </a:cubicBezTo>
                  <a:cubicBezTo>
                    <a:pt x="4766" y="309252"/>
                    <a:pt x="0" y="297745"/>
                    <a:pt x="0" y="285746"/>
                  </a:cubicBezTo>
                  <a:lnTo>
                    <a:pt x="0" y="45240"/>
                  </a:lnTo>
                  <a:cubicBezTo>
                    <a:pt x="0" y="20255"/>
                    <a:pt x="20255" y="0"/>
                    <a:pt x="45240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1126783" cy="292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004873" y="5980242"/>
            <a:ext cx="4278255" cy="1256713"/>
            <a:chOff x="0" y="0"/>
            <a:chExt cx="1126783" cy="3309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6783" cy="330986"/>
            </a:xfrm>
            <a:custGeom>
              <a:avLst/>
              <a:gdLst/>
              <a:ahLst/>
              <a:cxnLst/>
              <a:rect r="r" b="b" t="t" l="l"/>
              <a:pathLst>
                <a:path h="330986" w="1126783">
                  <a:moveTo>
                    <a:pt x="45240" y="0"/>
                  </a:moveTo>
                  <a:lnTo>
                    <a:pt x="1081543" y="0"/>
                  </a:lnTo>
                  <a:cubicBezTo>
                    <a:pt x="1093542" y="0"/>
                    <a:pt x="1105049" y="4766"/>
                    <a:pt x="1113533" y="13250"/>
                  </a:cubicBezTo>
                  <a:cubicBezTo>
                    <a:pt x="1122017" y="21735"/>
                    <a:pt x="1126783" y="33242"/>
                    <a:pt x="1126783" y="45240"/>
                  </a:cubicBezTo>
                  <a:lnTo>
                    <a:pt x="1126783" y="285746"/>
                  </a:lnTo>
                  <a:cubicBezTo>
                    <a:pt x="1126783" y="310732"/>
                    <a:pt x="1106529" y="330986"/>
                    <a:pt x="1081543" y="330986"/>
                  </a:cubicBezTo>
                  <a:lnTo>
                    <a:pt x="45240" y="330986"/>
                  </a:lnTo>
                  <a:cubicBezTo>
                    <a:pt x="33242" y="330986"/>
                    <a:pt x="21735" y="326220"/>
                    <a:pt x="13250" y="317736"/>
                  </a:cubicBezTo>
                  <a:cubicBezTo>
                    <a:pt x="4766" y="309252"/>
                    <a:pt x="0" y="297745"/>
                    <a:pt x="0" y="285746"/>
                  </a:cubicBezTo>
                  <a:lnTo>
                    <a:pt x="0" y="45240"/>
                  </a:lnTo>
                  <a:cubicBezTo>
                    <a:pt x="0" y="20255"/>
                    <a:pt x="20255" y="0"/>
                    <a:pt x="45240" y="0"/>
                  </a:cubicBezTo>
                  <a:close/>
                </a:path>
              </a:pathLst>
            </a:custGeom>
            <a:solidFill>
              <a:srgbClr val="4F4F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1126783" cy="292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004352" y="607520"/>
            <a:ext cx="6279296" cy="4155752"/>
          </a:xfrm>
          <a:custGeom>
            <a:avLst/>
            <a:gdLst/>
            <a:ahLst/>
            <a:cxnLst/>
            <a:rect r="r" b="b" t="t" l="l"/>
            <a:pathLst>
              <a:path h="4155752" w="6279296">
                <a:moveTo>
                  <a:pt x="0" y="0"/>
                </a:moveTo>
                <a:lnTo>
                  <a:pt x="6279296" y="0"/>
                </a:lnTo>
                <a:lnTo>
                  <a:pt x="6279296" y="4155752"/>
                </a:lnTo>
                <a:lnTo>
                  <a:pt x="0" y="4155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42557" y="5259866"/>
            <a:ext cx="3611275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99" spc="-6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Rawnaa Mustafa Hussien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1998" y="7858328"/>
            <a:ext cx="3360017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99" spc="-6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Yasmin Mokhtar Esmail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6849" y="7858328"/>
            <a:ext cx="2675735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b="true" sz="2499" spc="-62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Nancy Nagy Farah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40766" y="5220122"/>
            <a:ext cx="3362482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99" spc="-62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Hana Ahmed Mohamed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42827" y="6476836"/>
            <a:ext cx="2802347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99" spc="-6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Rowaa Ashraf Salah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576087"/>
            <a:ext cx="18706331" cy="1071307"/>
            <a:chOff x="0" y="0"/>
            <a:chExt cx="4926770" cy="282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282155"/>
            </a:xfrm>
            <a:custGeom>
              <a:avLst/>
              <a:gdLst/>
              <a:ahLst/>
              <a:cxnLst/>
              <a:rect r="r" b="b" t="t" l="l"/>
              <a:pathLst>
                <a:path h="282155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282155"/>
                  </a:lnTo>
                  <a:lnTo>
                    <a:pt x="0" y="282155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3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5141" y="2902533"/>
            <a:ext cx="8414851" cy="2906948"/>
          </a:xfrm>
          <a:custGeom>
            <a:avLst/>
            <a:gdLst/>
            <a:ahLst/>
            <a:cxnLst/>
            <a:rect r="r" b="b" t="t" l="l"/>
            <a:pathLst>
              <a:path h="2906948" w="8414851">
                <a:moveTo>
                  <a:pt x="0" y="0"/>
                </a:moveTo>
                <a:lnTo>
                  <a:pt x="8414850" y="0"/>
                </a:lnTo>
                <a:lnTo>
                  <a:pt x="8414850" y="2906948"/>
                </a:lnTo>
                <a:lnTo>
                  <a:pt x="0" y="290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1393" y="3906497"/>
            <a:ext cx="7585681" cy="2620508"/>
          </a:xfrm>
          <a:custGeom>
            <a:avLst/>
            <a:gdLst/>
            <a:ahLst/>
            <a:cxnLst/>
            <a:rect r="r" b="b" t="t" l="l"/>
            <a:pathLst>
              <a:path h="2620508" w="7585681">
                <a:moveTo>
                  <a:pt x="0" y="0"/>
                </a:moveTo>
                <a:lnTo>
                  <a:pt x="7585681" y="0"/>
                </a:lnTo>
                <a:lnTo>
                  <a:pt x="7585681" y="2620507"/>
                </a:lnTo>
                <a:lnTo>
                  <a:pt x="0" y="262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958" y="2468729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7" y="0"/>
                </a:lnTo>
                <a:lnTo>
                  <a:pt x="914147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4320" y="3489045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379" y="6582171"/>
            <a:ext cx="7746690" cy="2676129"/>
          </a:xfrm>
          <a:custGeom>
            <a:avLst/>
            <a:gdLst/>
            <a:ahLst/>
            <a:cxnLst/>
            <a:rect r="r" b="b" t="t" l="l"/>
            <a:pathLst>
              <a:path h="2676129" w="7746690">
                <a:moveTo>
                  <a:pt x="0" y="0"/>
                </a:moveTo>
                <a:lnTo>
                  <a:pt x="7746690" y="0"/>
                </a:lnTo>
                <a:lnTo>
                  <a:pt x="7746690" y="2676129"/>
                </a:lnTo>
                <a:lnTo>
                  <a:pt x="0" y="267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5197" y="6148367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37093" y="7015975"/>
            <a:ext cx="2341433" cy="2535016"/>
          </a:xfrm>
          <a:custGeom>
            <a:avLst/>
            <a:gdLst/>
            <a:ahLst/>
            <a:cxnLst/>
            <a:rect r="r" b="b" t="t" l="l"/>
            <a:pathLst>
              <a:path h="2535016" w="2341433">
                <a:moveTo>
                  <a:pt x="0" y="0"/>
                </a:moveTo>
                <a:lnTo>
                  <a:pt x="2341433" y="0"/>
                </a:lnTo>
                <a:lnTo>
                  <a:pt x="2341433" y="2535016"/>
                </a:lnTo>
                <a:lnTo>
                  <a:pt x="0" y="253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44400" y="415857"/>
            <a:ext cx="5524018" cy="2492075"/>
          </a:xfrm>
          <a:custGeom>
            <a:avLst/>
            <a:gdLst/>
            <a:ahLst/>
            <a:cxnLst/>
            <a:rect r="r" b="b" t="t" l="l"/>
            <a:pathLst>
              <a:path h="2492075" w="5524018">
                <a:moveTo>
                  <a:pt x="0" y="0"/>
                </a:moveTo>
                <a:lnTo>
                  <a:pt x="5524018" y="0"/>
                </a:lnTo>
                <a:lnTo>
                  <a:pt x="5524018" y="2492074"/>
                </a:lnTo>
                <a:lnTo>
                  <a:pt x="0" y="2492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41329" y="134328"/>
            <a:ext cx="2399667" cy="3055132"/>
          </a:xfrm>
          <a:custGeom>
            <a:avLst/>
            <a:gdLst/>
            <a:ahLst/>
            <a:cxnLst/>
            <a:rect r="r" b="b" t="t" l="l"/>
            <a:pathLst>
              <a:path h="3055132" w="2399667">
                <a:moveTo>
                  <a:pt x="0" y="0"/>
                </a:moveTo>
                <a:lnTo>
                  <a:pt x="2399668" y="0"/>
                </a:lnTo>
                <a:lnTo>
                  <a:pt x="2399668" y="3055132"/>
                </a:lnTo>
                <a:lnTo>
                  <a:pt x="0" y="3055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50088"/>
            <a:ext cx="9421691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0"/>
              </a:lnSpc>
            </a:pPr>
            <a:r>
              <a:rPr lang="en-US" sz="14000" spc="-91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738" y="3431895"/>
            <a:ext cx="803765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Average order time, manufacturing time and shipping time is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15.96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,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14.77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and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5.75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Total profit is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 519.40k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when the target was 600k.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0391" y="4338177"/>
            <a:ext cx="706646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Skincare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product type has the highest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 turnover rate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and overall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availability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among all the other products.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0930" y="7155695"/>
            <a:ext cx="720339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Haircare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recorded the highest average defect rate with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2.5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,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skincare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with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2.3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and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cosmetics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with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1.9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576087"/>
            <a:ext cx="18706331" cy="1071307"/>
            <a:chOff x="0" y="0"/>
            <a:chExt cx="4926770" cy="282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282155"/>
            </a:xfrm>
            <a:custGeom>
              <a:avLst/>
              <a:gdLst/>
              <a:ahLst/>
              <a:cxnLst/>
              <a:rect r="r" b="b" t="t" l="l"/>
              <a:pathLst>
                <a:path h="282155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282155"/>
                  </a:lnTo>
                  <a:lnTo>
                    <a:pt x="0" y="282155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3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5141" y="2902533"/>
            <a:ext cx="8414851" cy="2906948"/>
          </a:xfrm>
          <a:custGeom>
            <a:avLst/>
            <a:gdLst/>
            <a:ahLst/>
            <a:cxnLst/>
            <a:rect r="r" b="b" t="t" l="l"/>
            <a:pathLst>
              <a:path h="2906948" w="8414851">
                <a:moveTo>
                  <a:pt x="0" y="0"/>
                </a:moveTo>
                <a:lnTo>
                  <a:pt x="8414850" y="0"/>
                </a:lnTo>
                <a:lnTo>
                  <a:pt x="8414850" y="2906948"/>
                </a:lnTo>
                <a:lnTo>
                  <a:pt x="0" y="290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1393" y="3906497"/>
            <a:ext cx="7745373" cy="2675674"/>
          </a:xfrm>
          <a:custGeom>
            <a:avLst/>
            <a:gdLst/>
            <a:ahLst/>
            <a:cxnLst/>
            <a:rect r="r" b="b" t="t" l="l"/>
            <a:pathLst>
              <a:path h="2675674" w="7745373">
                <a:moveTo>
                  <a:pt x="0" y="0"/>
                </a:moveTo>
                <a:lnTo>
                  <a:pt x="7745373" y="0"/>
                </a:lnTo>
                <a:lnTo>
                  <a:pt x="7745373" y="2675674"/>
                </a:lnTo>
                <a:lnTo>
                  <a:pt x="0" y="267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958" y="2468729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7" y="0"/>
                </a:lnTo>
                <a:lnTo>
                  <a:pt x="914147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4320" y="3489045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379" y="6582171"/>
            <a:ext cx="7746690" cy="2676129"/>
          </a:xfrm>
          <a:custGeom>
            <a:avLst/>
            <a:gdLst/>
            <a:ahLst/>
            <a:cxnLst/>
            <a:rect r="r" b="b" t="t" l="l"/>
            <a:pathLst>
              <a:path h="2676129" w="7746690">
                <a:moveTo>
                  <a:pt x="0" y="0"/>
                </a:moveTo>
                <a:lnTo>
                  <a:pt x="7746690" y="0"/>
                </a:lnTo>
                <a:lnTo>
                  <a:pt x="7746690" y="2676129"/>
                </a:lnTo>
                <a:lnTo>
                  <a:pt x="0" y="267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5197" y="6148367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37093" y="7015975"/>
            <a:ext cx="2341433" cy="2535016"/>
          </a:xfrm>
          <a:custGeom>
            <a:avLst/>
            <a:gdLst/>
            <a:ahLst/>
            <a:cxnLst/>
            <a:rect r="r" b="b" t="t" l="l"/>
            <a:pathLst>
              <a:path h="2535016" w="2341433">
                <a:moveTo>
                  <a:pt x="0" y="0"/>
                </a:moveTo>
                <a:lnTo>
                  <a:pt x="2341433" y="0"/>
                </a:lnTo>
                <a:lnTo>
                  <a:pt x="2341433" y="2535016"/>
                </a:lnTo>
                <a:lnTo>
                  <a:pt x="0" y="253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44400" y="415857"/>
            <a:ext cx="5524018" cy="2492075"/>
          </a:xfrm>
          <a:custGeom>
            <a:avLst/>
            <a:gdLst/>
            <a:ahLst/>
            <a:cxnLst/>
            <a:rect r="r" b="b" t="t" l="l"/>
            <a:pathLst>
              <a:path h="2492075" w="5524018">
                <a:moveTo>
                  <a:pt x="0" y="0"/>
                </a:moveTo>
                <a:lnTo>
                  <a:pt x="5524018" y="0"/>
                </a:lnTo>
                <a:lnTo>
                  <a:pt x="5524018" y="2492074"/>
                </a:lnTo>
                <a:lnTo>
                  <a:pt x="0" y="2492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41329" y="134328"/>
            <a:ext cx="2399667" cy="3055132"/>
          </a:xfrm>
          <a:custGeom>
            <a:avLst/>
            <a:gdLst/>
            <a:ahLst/>
            <a:cxnLst/>
            <a:rect r="r" b="b" t="t" l="l"/>
            <a:pathLst>
              <a:path h="3055132" w="2399667">
                <a:moveTo>
                  <a:pt x="0" y="0"/>
                </a:moveTo>
                <a:lnTo>
                  <a:pt x="2399668" y="0"/>
                </a:lnTo>
                <a:lnTo>
                  <a:pt x="2399668" y="3055132"/>
                </a:lnTo>
                <a:lnTo>
                  <a:pt x="0" y="3055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50088"/>
            <a:ext cx="9421691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0"/>
              </a:lnSpc>
            </a:pPr>
            <a:r>
              <a:rPr lang="en-US" sz="14000" spc="-91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738" y="3431895"/>
            <a:ext cx="803765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Total revenue is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577.60k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Skincare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records the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highest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revenue generated, products sold and quantities ordered.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2836" y="4090527"/>
            <a:ext cx="744832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Average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shipping time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for Sea, Rail, Road and Air is 7.12, 6.57, 5.12 and 4.72.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Average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costs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for Sea, Rail, Road and Air is 417, 541, 561 and 553.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3030" y="6771506"/>
            <a:ext cx="720339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Sea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transportation mode records the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lowest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costs among the other modes.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Carrier B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records the lowest average shipping time.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576087"/>
            <a:ext cx="18706331" cy="1071307"/>
            <a:chOff x="0" y="0"/>
            <a:chExt cx="4926770" cy="282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282155"/>
            </a:xfrm>
            <a:custGeom>
              <a:avLst/>
              <a:gdLst/>
              <a:ahLst/>
              <a:cxnLst/>
              <a:rect r="r" b="b" t="t" l="l"/>
              <a:pathLst>
                <a:path h="282155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282155"/>
                  </a:lnTo>
                  <a:lnTo>
                    <a:pt x="0" y="282155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3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5141" y="2902533"/>
            <a:ext cx="8226254" cy="2841797"/>
          </a:xfrm>
          <a:custGeom>
            <a:avLst/>
            <a:gdLst/>
            <a:ahLst/>
            <a:cxnLst/>
            <a:rect r="r" b="b" t="t" l="l"/>
            <a:pathLst>
              <a:path h="2841797" w="8226254">
                <a:moveTo>
                  <a:pt x="0" y="0"/>
                </a:moveTo>
                <a:lnTo>
                  <a:pt x="8226253" y="0"/>
                </a:lnTo>
                <a:lnTo>
                  <a:pt x="8226253" y="2841797"/>
                </a:lnTo>
                <a:lnTo>
                  <a:pt x="0" y="284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1393" y="3906497"/>
            <a:ext cx="7745373" cy="2675674"/>
          </a:xfrm>
          <a:custGeom>
            <a:avLst/>
            <a:gdLst/>
            <a:ahLst/>
            <a:cxnLst/>
            <a:rect r="r" b="b" t="t" l="l"/>
            <a:pathLst>
              <a:path h="2675674" w="7745373">
                <a:moveTo>
                  <a:pt x="0" y="0"/>
                </a:moveTo>
                <a:lnTo>
                  <a:pt x="7745373" y="0"/>
                </a:lnTo>
                <a:lnTo>
                  <a:pt x="7745373" y="2675674"/>
                </a:lnTo>
                <a:lnTo>
                  <a:pt x="0" y="267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958" y="2468729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7" y="0"/>
                </a:lnTo>
                <a:lnTo>
                  <a:pt x="914147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4320" y="3489045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379" y="6582171"/>
            <a:ext cx="7960014" cy="2749823"/>
          </a:xfrm>
          <a:custGeom>
            <a:avLst/>
            <a:gdLst/>
            <a:ahLst/>
            <a:cxnLst/>
            <a:rect r="r" b="b" t="t" l="l"/>
            <a:pathLst>
              <a:path h="2749823" w="7960014">
                <a:moveTo>
                  <a:pt x="0" y="0"/>
                </a:moveTo>
                <a:lnTo>
                  <a:pt x="7960014" y="0"/>
                </a:lnTo>
                <a:lnTo>
                  <a:pt x="7960014" y="2749823"/>
                </a:lnTo>
                <a:lnTo>
                  <a:pt x="0" y="274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5197" y="6148367"/>
            <a:ext cx="914147" cy="867608"/>
          </a:xfrm>
          <a:custGeom>
            <a:avLst/>
            <a:gdLst/>
            <a:ahLst/>
            <a:cxnLst/>
            <a:rect r="r" b="b" t="t" l="l"/>
            <a:pathLst>
              <a:path h="867608" w="914147">
                <a:moveTo>
                  <a:pt x="0" y="0"/>
                </a:moveTo>
                <a:lnTo>
                  <a:pt x="914146" y="0"/>
                </a:lnTo>
                <a:lnTo>
                  <a:pt x="914146" y="867608"/>
                </a:lnTo>
                <a:lnTo>
                  <a:pt x="0" y="86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37093" y="7015975"/>
            <a:ext cx="2341433" cy="2535016"/>
          </a:xfrm>
          <a:custGeom>
            <a:avLst/>
            <a:gdLst/>
            <a:ahLst/>
            <a:cxnLst/>
            <a:rect r="r" b="b" t="t" l="l"/>
            <a:pathLst>
              <a:path h="2535016" w="2341433">
                <a:moveTo>
                  <a:pt x="0" y="0"/>
                </a:moveTo>
                <a:lnTo>
                  <a:pt x="2341433" y="0"/>
                </a:lnTo>
                <a:lnTo>
                  <a:pt x="2341433" y="2535016"/>
                </a:lnTo>
                <a:lnTo>
                  <a:pt x="0" y="253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44400" y="415857"/>
            <a:ext cx="5524018" cy="2492075"/>
          </a:xfrm>
          <a:custGeom>
            <a:avLst/>
            <a:gdLst/>
            <a:ahLst/>
            <a:cxnLst/>
            <a:rect r="r" b="b" t="t" l="l"/>
            <a:pathLst>
              <a:path h="2492075" w="5524018">
                <a:moveTo>
                  <a:pt x="0" y="0"/>
                </a:moveTo>
                <a:lnTo>
                  <a:pt x="5524018" y="0"/>
                </a:lnTo>
                <a:lnTo>
                  <a:pt x="5524018" y="2492074"/>
                </a:lnTo>
                <a:lnTo>
                  <a:pt x="0" y="2492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41329" y="134328"/>
            <a:ext cx="2399667" cy="3055132"/>
          </a:xfrm>
          <a:custGeom>
            <a:avLst/>
            <a:gdLst/>
            <a:ahLst/>
            <a:cxnLst/>
            <a:rect r="r" b="b" t="t" l="l"/>
            <a:pathLst>
              <a:path h="3055132" w="2399667">
                <a:moveTo>
                  <a:pt x="0" y="0"/>
                </a:moveTo>
                <a:lnTo>
                  <a:pt x="2399668" y="0"/>
                </a:lnTo>
                <a:lnTo>
                  <a:pt x="2399668" y="3055132"/>
                </a:lnTo>
                <a:lnTo>
                  <a:pt x="0" y="3055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50088"/>
            <a:ext cx="9421691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0"/>
              </a:lnSpc>
            </a:pPr>
            <a:r>
              <a:rPr lang="en-US" sz="14000" spc="-910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6343" y="3630787"/>
            <a:ext cx="780430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25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Unknown</a:t>
            </a:r>
            <a:r>
              <a:rPr lang="en-US" sz="2799" spc="-125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contributes to the most revenue and total products sold then</a:t>
            </a:r>
            <a:r>
              <a:rPr lang="en-US" sz="2799" spc="-125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 female</a:t>
            </a:r>
            <a:r>
              <a:rPr lang="en-US" sz="2799" spc="-125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422385" y="4594778"/>
            <a:ext cx="720339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25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Mumbai </a:t>
            </a:r>
            <a:r>
              <a:rPr lang="en-US" sz="2799" spc="-125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generated the </a:t>
            </a:r>
            <a:r>
              <a:rPr lang="en-US" sz="2799" spc="-125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highest revenue </a:t>
            </a:r>
            <a:r>
              <a:rPr lang="en-US" sz="2799" spc="-125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among other locations with </a:t>
            </a:r>
            <a:r>
              <a:rPr lang="en-US" sz="2799" spc="-125" b="true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130.7k.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0930" y="6775304"/>
            <a:ext cx="720339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Skincare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product type is the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most profitable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Female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generated more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profit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in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skincare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 and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cosmetics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while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male 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generated more in </a:t>
            </a:r>
            <a:r>
              <a:rPr lang="en-US" b="true" sz="2799" spc="-125">
                <a:solidFill>
                  <a:srgbClr val="D15825"/>
                </a:solidFill>
                <a:latin typeface="TT Norms Bold"/>
                <a:ea typeface="TT Norms Bold"/>
                <a:cs typeface="TT Norms Bold"/>
                <a:sym typeface="TT Norms Bold"/>
              </a:rPr>
              <a:t>haircare</a:t>
            </a:r>
            <a:r>
              <a:rPr lang="en-US" b="true" sz="2799" spc="-125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0" r="0" b="-485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333" y="0"/>
            <a:ext cx="16933333" cy="10287000"/>
          </a:xfrm>
          <a:custGeom>
            <a:avLst/>
            <a:gdLst/>
            <a:ahLst/>
            <a:cxnLst/>
            <a:rect r="r" b="b" t="t" l="l"/>
            <a:pathLst>
              <a:path h="10287000" w="16933333">
                <a:moveTo>
                  <a:pt x="0" y="0"/>
                </a:moveTo>
                <a:lnTo>
                  <a:pt x="16933334" y="0"/>
                </a:lnTo>
                <a:lnTo>
                  <a:pt x="169333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31016" y="1023231"/>
            <a:ext cx="4648368" cy="2097039"/>
          </a:xfrm>
          <a:custGeom>
            <a:avLst/>
            <a:gdLst/>
            <a:ahLst/>
            <a:cxnLst/>
            <a:rect r="r" b="b" t="t" l="l"/>
            <a:pathLst>
              <a:path h="2097039" w="4648368">
                <a:moveTo>
                  <a:pt x="0" y="0"/>
                </a:moveTo>
                <a:lnTo>
                  <a:pt x="4648368" y="0"/>
                </a:lnTo>
                <a:lnTo>
                  <a:pt x="4648368" y="2097039"/>
                </a:lnTo>
                <a:lnTo>
                  <a:pt x="0" y="209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9315" y="2527295"/>
            <a:ext cx="7859985" cy="6731005"/>
          </a:xfrm>
          <a:custGeom>
            <a:avLst/>
            <a:gdLst/>
            <a:ahLst/>
            <a:cxnLst/>
            <a:rect r="r" b="b" t="t" l="l"/>
            <a:pathLst>
              <a:path h="6731005" w="7859985">
                <a:moveTo>
                  <a:pt x="0" y="0"/>
                </a:moveTo>
                <a:lnTo>
                  <a:pt x="7859985" y="0"/>
                </a:lnTo>
                <a:lnTo>
                  <a:pt x="7859985" y="6731005"/>
                </a:lnTo>
                <a:lnTo>
                  <a:pt x="0" y="673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14872" y="1274067"/>
            <a:ext cx="3781461" cy="516429"/>
            <a:chOff x="0" y="0"/>
            <a:chExt cx="899439" cy="1228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71189" y="2578978"/>
            <a:ext cx="688111" cy="688111"/>
          </a:xfrm>
          <a:custGeom>
            <a:avLst/>
            <a:gdLst/>
            <a:ahLst/>
            <a:cxnLst/>
            <a:rect r="r" b="b" t="t" l="l"/>
            <a:pathLst>
              <a:path h="688111" w="688111">
                <a:moveTo>
                  <a:pt x="0" y="0"/>
                </a:moveTo>
                <a:lnTo>
                  <a:pt x="688111" y="0"/>
                </a:lnTo>
                <a:lnTo>
                  <a:pt x="688111" y="688112"/>
                </a:lnTo>
                <a:lnTo>
                  <a:pt x="0" y="688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79280" y="6723134"/>
            <a:ext cx="688111" cy="688111"/>
          </a:xfrm>
          <a:custGeom>
            <a:avLst/>
            <a:gdLst/>
            <a:ahLst/>
            <a:cxnLst/>
            <a:rect r="r" b="b" t="t" l="l"/>
            <a:pathLst>
              <a:path h="688111" w="688111">
                <a:moveTo>
                  <a:pt x="0" y="0"/>
                </a:moveTo>
                <a:lnTo>
                  <a:pt x="688111" y="0"/>
                </a:lnTo>
                <a:lnTo>
                  <a:pt x="688111" y="688111"/>
                </a:lnTo>
                <a:lnTo>
                  <a:pt x="0" y="688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10645" y="2266746"/>
            <a:ext cx="3781461" cy="516429"/>
            <a:chOff x="0" y="0"/>
            <a:chExt cx="899439" cy="1228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5261" y="2832508"/>
            <a:ext cx="3457543" cy="516429"/>
            <a:chOff x="0" y="0"/>
            <a:chExt cx="822394" cy="1228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2394" cy="122835"/>
            </a:xfrm>
            <a:custGeom>
              <a:avLst/>
              <a:gdLst/>
              <a:ahLst/>
              <a:cxnLst/>
              <a:rect r="r" b="b" t="t" l="l"/>
              <a:pathLst>
                <a:path h="122835" w="822394">
                  <a:moveTo>
                    <a:pt x="55978" y="0"/>
                  </a:moveTo>
                  <a:lnTo>
                    <a:pt x="766415" y="0"/>
                  </a:lnTo>
                  <a:cubicBezTo>
                    <a:pt x="797331" y="0"/>
                    <a:pt x="822394" y="25062"/>
                    <a:pt x="822394" y="55978"/>
                  </a:cubicBezTo>
                  <a:lnTo>
                    <a:pt x="822394" y="66857"/>
                  </a:lnTo>
                  <a:cubicBezTo>
                    <a:pt x="822394" y="97773"/>
                    <a:pt x="797331" y="122835"/>
                    <a:pt x="766415" y="122835"/>
                  </a:cubicBezTo>
                  <a:lnTo>
                    <a:pt x="55978" y="122835"/>
                  </a:lnTo>
                  <a:cubicBezTo>
                    <a:pt x="25062" y="122835"/>
                    <a:pt x="0" y="97773"/>
                    <a:pt x="0" y="66857"/>
                  </a:cubicBezTo>
                  <a:lnTo>
                    <a:pt x="0" y="55978"/>
                  </a:lnTo>
                  <a:cubicBezTo>
                    <a:pt x="0" y="25062"/>
                    <a:pt x="25062" y="0"/>
                    <a:pt x="559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22394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95261" y="3396562"/>
            <a:ext cx="3457543" cy="516429"/>
            <a:chOff x="0" y="0"/>
            <a:chExt cx="822394" cy="1228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2394" cy="122835"/>
            </a:xfrm>
            <a:custGeom>
              <a:avLst/>
              <a:gdLst/>
              <a:ahLst/>
              <a:cxnLst/>
              <a:rect r="r" b="b" t="t" l="l"/>
              <a:pathLst>
                <a:path h="122835" w="822394">
                  <a:moveTo>
                    <a:pt x="55978" y="0"/>
                  </a:moveTo>
                  <a:lnTo>
                    <a:pt x="766415" y="0"/>
                  </a:lnTo>
                  <a:cubicBezTo>
                    <a:pt x="797331" y="0"/>
                    <a:pt x="822394" y="25062"/>
                    <a:pt x="822394" y="55978"/>
                  </a:cubicBezTo>
                  <a:lnTo>
                    <a:pt x="822394" y="66857"/>
                  </a:lnTo>
                  <a:cubicBezTo>
                    <a:pt x="822394" y="97773"/>
                    <a:pt x="797331" y="122835"/>
                    <a:pt x="766415" y="122835"/>
                  </a:cubicBezTo>
                  <a:lnTo>
                    <a:pt x="55978" y="122835"/>
                  </a:lnTo>
                  <a:cubicBezTo>
                    <a:pt x="25062" y="122835"/>
                    <a:pt x="0" y="97773"/>
                    <a:pt x="0" y="66857"/>
                  </a:cubicBezTo>
                  <a:lnTo>
                    <a:pt x="0" y="55978"/>
                  </a:lnTo>
                  <a:cubicBezTo>
                    <a:pt x="0" y="25062"/>
                    <a:pt x="25062" y="0"/>
                    <a:pt x="559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22394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10645" y="4389241"/>
            <a:ext cx="3781461" cy="516429"/>
            <a:chOff x="0" y="0"/>
            <a:chExt cx="899439" cy="1228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395261" y="4955003"/>
            <a:ext cx="3457543" cy="516429"/>
            <a:chOff x="0" y="0"/>
            <a:chExt cx="822394" cy="1228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2394" cy="122835"/>
            </a:xfrm>
            <a:custGeom>
              <a:avLst/>
              <a:gdLst/>
              <a:ahLst/>
              <a:cxnLst/>
              <a:rect r="r" b="b" t="t" l="l"/>
              <a:pathLst>
                <a:path h="122835" w="822394">
                  <a:moveTo>
                    <a:pt x="55978" y="0"/>
                  </a:moveTo>
                  <a:lnTo>
                    <a:pt x="766415" y="0"/>
                  </a:lnTo>
                  <a:cubicBezTo>
                    <a:pt x="797331" y="0"/>
                    <a:pt x="822394" y="25062"/>
                    <a:pt x="822394" y="55978"/>
                  </a:cubicBezTo>
                  <a:lnTo>
                    <a:pt x="822394" y="66857"/>
                  </a:lnTo>
                  <a:cubicBezTo>
                    <a:pt x="822394" y="97773"/>
                    <a:pt x="797331" y="122835"/>
                    <a:pt x="766415" y="122835"/>
                  </a:cubicBezTo>
                  <a:lnTo>
                    <a:pt x="55978" y="122835"/>
                  </a:lnTo>
                  <a:cubicBezTo>
                    <a:pt x="25062" y="122835"/>
                    <a:pt x="0" y="97773"/>
                    <a:pt x="0" y="66857"/>
                  </a:cubicBezTo>
                  <a:lnTo>
                    <a:pt x="0" y="55978"/>
                  </a:lnTo>
                  <a:cubicBezTo>
                    <a:pt x="0" y="25062"/>
                    <a:pt x="25062" y="0"/>
                    <a:pt x="559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22394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395261" y="5519057"/>
            <a:ext cx="3457543" cy="516429"/>
            <a:chOff x="0" y="0"/>
            <a:chExt cx="822394" cy="1228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2394" cy="122835"/>
            </a:xfrm>
            <a:custGeom>
              <a:avLst/>
              <a:gdLst/>
              <a:ahLst/>
              <a:cxnLst/>
              <a:rect r="r" b="b" t="t" l="l"/>
              <a:pathLst>
                <a:path h="122835" w="822394">
                  <a:moveTo>
                    <a:pt x="55978" y="0"/>
                  </a:moveTo>
                  <a:lnTo>
                    <a:pt x="766415" y="0"/>
                  </a:lnTo>
                  <a:cubicBezTo>
                    <a:pt x="797331" y="0"/>
                    <a:pt x="822394" y="25062"/>
                    <a:pt x="822394" y="55978"/>
                  </a:cubicBezTo>
                  <a:lnTo>
                    <a:pt x="822394" y="66857"/>
                  </a:lnTo>
                  <a:cubicBezTo>
                    <a:pt x="822394" y="97773"/>
                    <a:pt x="797331" y="122835"/>
                    <a:pt x="766415" y="122835"/>
                  </a:cubicBezTo>
                  <a:lnTo>
                    <a:pt x="55978" y="122835"/>
                  </a:lnTo>
                  <a:cubicBezTo>
                    <a:pt x="25062" y="122835"/>
                    <a:pt x="0" y="97773"/>
                    <a:pt x="0" y="66857"/>
                  </a:cubicBezTo>
                  <a:lnTo>
                    <a:pt x="0" y="55978"/>
                  </a:lnTo>
                  <a:cubicBezTo>
                    <a:pt x="0" y="25062"/>
                    <a:pt x="25062" y="0"/>
                    <a:pt x="55978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822394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893007" y="6511736"/>
            <a:ext cx="3781461" cy="516429"/>
            <a:chOff x="0" y="0"/>
            <a:chExt cx="899439" cy="12283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88780" y="7504416"/>
            <a:ext cx="3781461" cy="516429"/>
            <a:chOff x="0" y="0"/>
            <a:chExt cx="899439" cy="1228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206187" y="1320327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9"/>
                </a:lnTo>
                <a:lnTo>
                  <a:pt x="0" y="423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852804" y="502023"/>
            <a:ext cx="4255377" cy="12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2"/>
              </a:lnSpc>
            </a:pPr>
            <a:r>
              <a:rPr lang="en-US" sz="9600" spc="-624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Outline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02734" y="1366587"/>
            <a:ext cx="3205736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Objectives of the Project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98508" y="2359267"/>
            <a:ext cx="3205736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Dataset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43998" y="3489083"/>
            <a:ext cx="2160069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Dataset columns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043998" y="2925028"/>
            <a:ext cx="2160069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Periods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98508" y="4481762"/>
            <a:ext cx="3376840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Preparation Summary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43998" y="5611578"/>
            <a:ext cx="2160069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Modeling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043998" y="5047523"/>
            <a:ext cx="2160069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Cleaning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02734" y="6604257"/>
            <a:ext cx="3205736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Business Questions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6825" y="1328487"/>
            <a:ext cx="102632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1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201960" y="2313007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8"/>
                </a:lnTo>
                <a:lnTo>
                  <a:pt x="0" y="423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36583" y="2321167"/>
            <a:ext cx="154662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2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201960" y="4435502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8"/>
                </a:lnTo>
                <a:lnTo>
                  <a:pt x="0" y="423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36583" y="4443662"/>
            <a:ext cx="154662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3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206187" y="6557997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8"/>
                </a:lnTo>
                <a:lnTo>
                  <a:pt x="0" y="423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338667" y="6566157"/>
            <a:ext cx="158948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4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201960" y="7550676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9"/>
                </a:lnTo>
                <a:lnTo>
                  <a:pt x="0" y="423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1336583" y="7562930"/>
            <a:ext cx="163116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5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888780" y="8449470"/>
            <a:ext cx="3781461" cy="516429"/>
            <a:chOff x="0" y="0"/>
            <a:chExt cx="899439" cy="12283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99439" cy="122835"/>
            </a:xfrm>
            <a:custGeom>
              <a:avLst/>
              <a:gdLst/>
              <a:ahLst/>
              <a:cxnLst/>
              <a:rect r="r" b="b" t="t" l="l"/>
              <a:pathLst>
                <a:path h="122835" w="899439">
                  <a:moveTo>
                    <a:pt x="51183" y="0"/>
                  </a:moveTo>
                  <a:lnTo>
                    <a:pt x="848256" y="0"/>
                  </a:lnTo>
                  <a:cubicBezTo>
                    <a:pt x="861831" y="0"/>
                    <a:pt x="874849" y="5393"/>
                    <a:pt x="884448" y="14991"/>
                  </a:cubicBezTo>
                  <a:cubicBezTo>
                    <a:pt x="894047" y="24590"/>
                    <a:pt x="899439" y="37609"/>
                    <a:pt x="899439" y="51183"/>
                  </a:cubicBezTo>
                  <a:lnTo>
                    <a:pt x="899439" y="71652"/>
                  </a:lnTo>
                  <a:cubicBezTo>
                    <a:pt x="899439" y="99920"/>
                    <a:pt x="876524" y="122835"/>
                    <a:pt x="848256" y="122835"/>
                  </a:cubicBezTo>
                  <a:lnTo>
                    <a:pt x="51183" y="122835"/>
                  </a:lnTo>
                  <a:cubicBezTo>
                    <a:pt x="37609" y="122835"/>
                    <a:pt x="24590" y="117443"/>
                    <a:pt x="14991" y="107844"/>
                  </a:cubicBezTo>
                  <a:cubicBezTo>
                    <a:pt x="5393" y="98245"/>
                    <a:pt x="0" y="85227"/>
                    <a:pt x="0" y="71652"/>
                  </a:cubicBezTo>
                  <a:lnTo>
                    <a:pt x="0" y="51183"/>
                  </a:lnTo>
                  <a:cubicBezTo>
                    <a:pt x="0" y="22916"/>
                    <a:pt x="22916" y="0"/>
                    <a:pt x="51183" y="0"/>
                  </a:cubicBezTo>
                  <a:close/>
                </a:path>
              </a:pathLst>
            </a:custGeom>
            <a:solidFill>
              <a:srgbClr val="FFDF8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0"/>
              <a:ext cx="899439" cy="12283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1967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098508" y="8541991"/>
            <a:ext cx="1812596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Report results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206187" y="8498460"/>
            <a:ext cx="423909" cy="423909"/>
          </a:xfrm>
          <a:custGeom>
            <a:avLst/>
            <a:gdLst/>
            <a:ahLst/>
            <a:cxnLst/>
            <a:rect r="r" b="b" t="t" l="l"/>
            <a:pathLst>
              <a:path h="423909" w="423909">
                <a:moveTo>
                  <a:pt x="0" y="0"/>
                </a:moveTo>
                <a:lnTo>
                  <a:pt x="423909" y="0"/>
                </a:lnTo>
                <a:lnTo>
                  <a:pt x="423909" y="423909"/>
                </a:lnTo>
                <a:lnTo>
                  <a:pt x="0" y="423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335869" y="8507985"/>
            <a:ext cx="164544" cy="37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b="true" sz="2214" spc="-55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6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098508" y="7596936"/>
            <a:ext cx="2460930" cy="33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214" spc="-5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metrics &amp; KPIs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017" y="6771269"/>
            <a:ext cx="4598582" cy="2074579"/>
          </a:xfrm>
          <a:custGeom>
            <a:avLst/>
            <a:gdLst/>
            <a:ahLst/>
            <a:cxnLst/>
            <a:rect r="r" b="b" t="t" l="l"/>
            <a:pathLst>
              <a:path h="2074579" w="4598582">
                <a:moveTo>
                  <a:pt x="0" y="0"/>
                </a:moveTo>
                <a:lnTo>
                  <a:pt x="4598583" y="0"/>
                </a:lnTo>
                <a:lnTo>
                  <a:pt x="4598583" y="2074578"/>
                </a:lnTo>
                <a:lnTo>
                  <a:pt x="0" y="207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00764" y="3255285"/>
            <a:ext cx="9797205" cy="6003015"/>
          </a:xfrm>
          <a:custGeom>
            <a:avLst/>
            <a:gdLst/>
            <a:ahLst/>
            <a:cxnLst/>
            <a:rect r="r" b="b" t="t" l="l"/>
            <a:pathLst>
              <a:path h="6003015" w="9797205">
                <a:moveTo>
                  <a:pt x="0" y="0"/>
                </a:moveTo>
                <a:lnTo>
                  <a:pt x="9797205" y="0"/>
                </a:lnTo>
                <a:lnTo>
                  <a:pt x="9797205" y="6003015"/>
                </a:lnTo>
                <a:lnTo>
                  <a:pt x="0" y="600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664051" y="1717951"/>
            <a:ext cx="12959898" cy="153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b="true" sz="12999" spc="-844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you!!!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2928" y="1279801"/>
            <a:ext cx="941122" cy="941122"/>
          </a:xfrm>
          <a:custGeom>
            <a:avLst/>
            <a:gdLst/>
            <a:ahLst/>
            <a:cxnLst/>
            <a:rect r="r" b="b" t="t" l="l"/>
            <a:pathLst>
              <a:path h="941122" w="941122">
                <a:moveTo>
                  <a:pt x="0" y="0"/>
                </a:moveTo>
                <a:lnTo>
                  <a:pt x="941123" y="0"/>
                </a:lnTo>
                <a:lnTo>
                  <a:pt x="941123" y="941123"/>
                </a:lnTo>
                <a:lnTo>
                  <a:pt x="0" y="941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8123" y="5394882"/>
            <a:ext cx="534525" cy="534525"/>
          </a:xfrm>
          <a:custGeom>
            <a:avLst/>
            <a:gdLst/>
            <a:ahLst/>
            <a:cxnLst/>
            <a:rect r="r" b="b" t="t" l="l"/>
            <a:pathLst>
              <a:path h="534525" w="534525">
                <a:moveTo>
                  <a:pt x="0" y="0"/>
                </a:moveTo>
                <a:lnTo>
                  <a:pt x="534524" y="0"/>
                </a:lnTo>
                <a:lnTo>
                  <a:pt x="534524" y="534525"/>
                </a:lnTo>
                <a:lnTo>
                  <a:pt x="0" y="53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8583" y="-8589"/>
            <a:ext cx="4598582" cy="2074579"/>
          </a:xfrm>
          <a:custGeom>
            <a:avLst/>
            <a:gdLst/>
            <a:ahLst/>
            <a:cxnLst/>
            <a:rect r="r" b="b" t="t" l="l"/>
            <a:pathLst>
              <a:path h="2074579" w="4598582">
                <a:moveTo>
                  <a:pt x="0" y="0"/>
                </a:moveTo>
                <a:lnTo>
                  <a:pt x="4598582" y="0"/>
                </a:lnTo>
                <a:lnTo>
                  <a:pt x="4598582" y="2074578"/>
                </a:lnTo>
                <a:lnTo>
                  <a:pt x="0" y="207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27338" y="2960421"/>
            <a:ext cx="4948309" cy="2232352"/>
          </a:xfrm>
          <a:custGeom>
            <a:avLst/>
            <a:gdLst/>
            <a:ahLst/>
            <a:cxnLst/>
            <a:rect r="r" b="b" t="t" l="l"/>
            <a:pathLst>
              <a:path h="2232352" w="4948309">
                <a:moveTo>
                  <a:pt x="0" y="0"/>
                </a:moveTo>
                <a:lnTo>
                  <a:pt x="4948308" y="0"/>
                </a:lnTo>
                <a:lnTo>
                  <a:pt x="4948308" y="2232352"/>
                </a:lnTo>
                <a:lnTo>
                  <a:pt x="0" y="223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366" y="5048950"/>
            <a:ext cx="7768934" cy="4209350"/>
          </a:xfrm>
          <a:custGeom>
            <a:avLst/>
            <a:gdLst/>
            <a:ahLst/>
            <a:cxnLst/>
            <a:rect r="r" b="b" t="t" l="l"/>
            <a:pathLst>
              <a:path h="4209350" w="7768934">
                <a:moveTo>
                  <a:pt x="0" y="0"/>
                </a:moveTo>
                <a:lnTo>
                  <a:pt x="7768934" y="0"/>
                </a:lnTo>
                <a:lnTo>
                  <a:pt x="7768934" y="4209350"/>
                </a:lnTo>
                <a:lnTo>
                  <a:pt x="0" y="420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-714489" y="-273339"/>
            <a:ext cx="4632382" cy="2089827"/>
          </a:xfrm>
          <a:custGeom>
            <a:avLst/>
            <a:gdLst/>
            <a:ahLst/>
            <a:cxnLst/>
            <a:rect r="r" b="b" t="t" l="l"/>
            <a:pathLst>
              <a:path h="2089827" w="4632382">
                <a:moveTo>
                  <a:pt x="4632382" y="0"/>
                </a:moveTo>
                <a:lnTo>
                  <a:pt x="0" y="0"/>
                </a:lnTo>
                <a:lnTo>
                  <a:pt x="0" y="2089827"/>
                </a:lnTo>
                <a:lnTo>
                  <a:pt x="4632382" y="2089827"/>
                </a:lnTo>
                <a:lnTo>
                  <a:pt x="46323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690" y="825735"/>
            <a:ext cx="14763204" cy="12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11000" spc="-71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Objectives of 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34564"/>
            <a:ext cx="6788782" cy="44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499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Optimize Operational Efficiency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21323"/>
            <a:ext cx="8769749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Streamline 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the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ma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nufacturing, inspection, and shipping processes to reduce lead times.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176718" y="771574"/>
            <a:ext cx="1082582" cy="1082582"/>
          </a:xfrm>
          <a:custGeom>
            <a:avLst/>
            <a:gdLst/>
            <a:ahLst/>
            <a:cxnLst/>
            <a:rect r="r" b="b" t="t" l="l"/>
            <a:pathLst>
              <a:path h="1082582" w="1082582">
                <a:moveTo>
                  <a:pt x="0" y="0"/>
                </a:moveTo>
                <a:lnTo>
                  <a:pt x="1082582" y="0"/>
                </a:lnTo>
                <a:lnTo>
                  <a:pt x="1082582" y="1082583"/>
                </a:lnTo>
                <a:lnTo>
                  <a:pt x="0" y="108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44772" y="7713684"/>
            <a:ext cx="545419" cy="545419"/>
          </a:xfrm>
          <a:custGeom>
            <a:avLst/>
            <a:gdLst/>
            <a:ahLst/>
            <a:cxnLst/>
            <a:rect r="r" b="b" t="t" l="l"/>
            <a:pathLst>
              <a:path h="545419" w="545419">
                <a:moveTo>
                  <a:pt x="0" y="0"/>
                </a:moveTo>
                <a:lnTo>
                  <a:pt x="545419" y="0"/>
                </a:lnTo>
                <a:lnTo>
                  <a:pt x="545419" y="545418"/>
                </a:lnTo>
                <a:lnTo>
                  <a:pt x="0" y="54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663462"/>
            <a:ext cx="8115300" cy="44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499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Enhance Product Quality and Reliability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250221"/>
            <a:ext cx="8769749" cy="221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Monitor defect rates and supplier perfo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rm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anc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e </a:t>
            </a: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to minimize product failures and maintain consistent quality standards.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27338" y="2960421"/>
            <a:ext cx="4948309" cy="2232352"/>
          </a:xfrm>
          <a:custGeom>
            <a:avLst/>
            <a:gdLst/>
            <a:ahLst/>
            <a:cxnLst/>
            <a:rect r="r" b="b" t="t" l="l"/>
            <a:pathLst>
              <a:path h="2232352" w="4948309">
                <a:moveTo>
                  <a:pt x="0" y="0"/>
                </a:moveTo>
                <a:lnTo>
                  <a:pt x="4948308" y="0"/>
                </a:lnTo>
                <a:lnTo>
                  <a:pt x="4948308" y="2232352"/>
                </a:lnTo>
                <a:lnTo>
                  <a:pt x="0" y="223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366" y="5048950"/>
            <a:ext cx="7768934" cy="4209350"/>
          </a:xfrm>
          <a:custGeom>
            <a:avLst/>
            <a:gdLst/>
            <a:ahLst/>
            <a:cxnLst/>
            <a:rect r="r" b="b" t="t" l="l"/>
            <a:pathLst>
              <a:path h="4209350" w="7768934">
                <a:moveTo>
                  <a:pt x="0" y="0"/>
                </a:moveTo>
                <a:lnTo>
                  <a:pt x="7768934" y="0"/>
                </a:lnTo>
                <a:lnTo>
                  <a:pt x="7768934" y="4209350"/>
                </a:lnTo>
                <a:lnTo>
                  <a:pt x="0" y="420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-714489" y="-273339"/>
            <a:ext cx="4632382" cy="2089827"/>
          </a:xfrm>
          <a:custGeom>
            <a:avLst/>
            <a:gdLst/>
            <a:ahLst/>
            <a:cxnLst/>
            <a:rect r="r" b="b" t="t" l="l"/>
            <a:pathLst>
              <a:path h="2089827" w="4632382">
                <a:moveTo>
                  <a:pt x="4632382" y="0"/>
                </a:moveTo>
                <a:lnTo>
                  <a:pt x="0" y="0"/>
                </a:lnTo>
                <a:lnTo>
                  <a:pt x="0" y="2089827"/>
                </a:lnTo>
                <a:lnTo>
                  <a:pt x="4632382" y="2089827"/>
                </a:lnTo>
                <a:lnTo>
                  <a:pt x="46323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690" y="825735"/>
            <a:ext cx="14763204" cy="12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11000" spc="-715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Objectives of 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34564"/>
            <a:ext cx="6516072" cy="44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499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Maximize Sales and Profitability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21323"/>
            <a:ext cx="9315761" cy="164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Analyze product categories, pricing, and customer demographics to focus on high-demand segments.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176718" y="771574"/>
            <a:ext cx="1082582" cy="1082582"/>
          </a:xfrm>
          <a:custGeom>
            <a:avLst/>
            <a:gdLst/>
            <a:ahLst/>
            <a:cxnLst/>
            <a:rect r="r" b="b" t="t" l="l"/>
            <a:pathLst>
              <a:path h="1082582" w="1082582">
                <a:moveTo>
                  <a:pt x="0" y="0"/>
                </a:moveTo>
                <a:lnTo>
                  <a:pt x="1082582" y="0"/>
                </a:lnTo>
                <a:lnTo>
                  <a:pt x="1082582" y="1082583"/>
                </a:lnTo>
                <a:lnTo>
                  <a:pt x="0" y="108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44772" y="8213283"/>
            <a:ext cx="545419" cy="545419"/>
          </a:xfrm>
          <a:custGeom>
            <a:avLst/>
            <a:gdLst/>
            <a:ahLst/>
            <a:cxnLst/>
            <a:rect r="r" b="b" t="t" l="l"/>
            <a:pathLst>
              <a:path h="545419" w="545419">
                <a:moveTo>
                  <a:pt x="0" y="0"/>
                </a:moveTo>
                <a:lnTo>
                  <a:pt x="545419" y="0"/>
                </a:lnTo>
                <a:lnTo>
                  <a:pt x="545419" y="545418"/>
                </a:lnTo>
                <a:lnTo>
                  <a:pt x="0" y="54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703159"/>
            <a:ext cx="5172956" cy="44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499" spc="-87" b="true">
                <a:solidFill>
                  <a:srgbClr val="4F4FE2"/>
                </a:solidFill>
                <a:latin typeface="TT Norms Bold"/>
                <a:ea typeface="TT Norms Bold"/>
                <a:cs typeface="TT Norms Bold"/>
                <a:sym typeface="TT Norms Bold"/>
              </a:rPr>
              <a:t>Deliver Business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289918"/>
            <a:ext cx="8769749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 spc="-69">
                <a:solidFill>
                  <a:srgbClr val="431C4F"/>
                </a:solidFill>
                <a:latin typeface="TT Norms"/>
                <a:ea typeface="TT Norms"/>
                <a:cs typeface="TT Norms"/>
                <a:sym typeface="TT Norms"/>
              </a:rPr>
              <a:t>Provide insights that support strategic decisions on pricing, transportation, and customer targeting.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3285" y="1664318"/>
            <a:ext cx="5043423" cy="2275261"/>
          </a:xfrm>
          <a:custGeom>
            <a:avLst/>
            <a:gdLst/>
            <a:ahLst/>
            <a:cxnLst/>
            <a:rect r="r" b="b" t="t" l="l"/>
            <a:pathLst>
              <a:path h="2275261" w="5043423">
                <a:moveTo>
                  <a:pt x="0" y="0"/>
                </a:moveTo>
                <a:lnTo>
                  <a:pt x="5043423" y="0"/>
                </a:lnTo>
                <a:lnTo>
                  <a:pt x="5043423" y="2275262"/>
                </a:lnTo>
                <a:lnTo>
                  <a:pt x="0" y="227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811820" y="1028700"/>
            <a:ext cx="8476180" cy="8229600"/>
          </a:xfrm>
          <a:custGeom>
            <a:avLst/>
            <a:gdLst/>
            <a:ahLst/>
            <a:cxnLst/>
            <a:rect r="r" b="b" t="t" l="l"/>
            <a:pathLst>
              <a:path h="8229600" w="8476180">
                <a:moveTo>
                  <a:pt x="8476180" y="0"/>
                </a:moveTo>
                <a:lnTo>
                  <a:pt x="0" y="0"/>
                </a:lnTo>
                <a:lnTo>
                  <a:pt x="0" y="8229600"/>
                </a:lnTo>
                <a:lnTo>
                  <a:pt x="8476180" y="8229600"/>
                </a:lnTo>
                <a:lnTo>
                  <a:pt x="84761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25405" y="3427095"/>
            <a:ext cx="212333" cy="1535430"/>
            <a:chOff x="0" y="0"/>
            <a:chExt cx="55923" cy="4043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923" cy="404393"/>
            </a:xfrm>
            <a:custGeom>
              <a:avLst/>
              <a:gdLst/>
              <a:ahLst/>
              <a:cxnLst/>
              <a:rect r="r" b="b" t="t" l="l"/>
              <a:pathLst>
                <a:path h="404393" w="55923">
                  <a:moveTo>
                    <a:pt x="27962" y="0"/>
                  </a:moveTo>
                  <a:lnTo>
                    <a:pt x="27962" y="0"/>
                  </a:lnTo>
                  <a:cubicBezTo>
                    <a:pt x="43404" y="0"/>
                    <a:pt x="55923" y="12519"/>
                    <a:pt x="55923" y="27962"/>
                  </a:cubicBezTo>
                  <a:lnTo>
                    <a:pt x="55923" y="376431"/>
                  </a:lnTo>
                  <a:cubicBezTo>
                    <a:pt x="55923" y="391874"/>
                    <a:pt x="43404" y="404393"/>
                    <a:pt x="27962" y="404393"/>
                  </a:cubicBezTo>
                  <a:lnTo>
                    <a:pt x="27962" y="404393"/>
                  </a:lnTo>
                  <a:cubicBezTo>
                    <a:pt x="12519" y="404393"/>
                    <a:pt x="0" y="391874"/>
                    <a:pt x="0" y="376431"/>
                  </a:cubicBezTo>
                  <a:lnTo>
                    <a:pt x="0" y="27962"/>
                  </a:lnTo>
                  <a:cubicBezTo>
                    <a:pt x="0" y="12519"/>
                    <a:pt x="12519" y="0"/>
                    <a:pt x="27962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5923" cy="36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16202" y="3278505"/>
            <a:ext cx="6090879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2999" spc="-74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dataset contains information on 100 products, including stock levels, revenue, number of products sold, and lead times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948843" y="7499920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6" y="0"/>
                </a:lnTo>
                <a:lnTo>
                  <a:pt x="3897686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89674" y="3413520"/>
            <a:ext cx="1052119" cy="1052119"/>
          </a:xfrm>
          <a:custGeom>
            <a:avLst/>
            <a:gdLst/>
            <a:ahLst/>
            <a:cxnLst/>
            <a:rect r="r" b="b" t="t" l="l"/>
            <a:pathLst>
              <a:path h="1052119" w="1052119">
                <a:moveTo>
                  <a:pt x="0" y="0"/>
                </a:moveTo>
                <a:lnTo>
                  <a:pt x="1052119" y="0"/>
                </a:lnTo>
                <a:lnTo>
                  <a:pt x="1052119" y="1052119"/>
                </a:lnTo>
                <a:lnTo>
                  <a:pt x="0" y="1052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8428" y="7746529"/>
            <a:ext cx="750872" cy="750872"/>
          </a:xfrm>
          <a:custGeom>
            <a:avLst/>
            <a:gdLst/>
            <a:ahLst/>
            <a:cxnLst/>
            <a:rect r="r" b="b" t="t" l="l"/>
            <a:pathLst>
              <a:path h="750872" w="750872">
                <a:moveTo>
                  <a:pt x="0" y="0"/>
                </a:moveTo>
                <a:lnTo>
                  <a:pt x="750872" y="0"/>
                </a:lnTo>
                <a:lnTo>
                  <a:pt x="750872" y="750871"/>
                </a:lnTo>
                <a:lnTo>
                  <a:pt x="0" y="75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07249" y="5298515"/>
            <a:ext cx="499832" cy="499832"/>
          </a:xfrm>
          <a:custGeom>
            <a:avLst/>
            <a:gdLst/>
            <a:ahLst/>
            <a:cxnLst/>
            <a:rect r="r" b="b" t="t" l="l"/>
            <a:pathLst>
              <a:path h="499832" w="499832">
                <a:moveTo>
                  <a:pt x="0" y="0"/>
                </a:moveTo>
                <a:lnTo>
                  <a:pt x="499832" y="0"/>
                </a:lnTo>
                <a:lnTo>
                  <a:pt x="499832" y="499832"/>
                </a:lnTo>
                <a:lnTo>
                  <a:pt x="0" y="499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3825" y="620548"/>
            <a:ext cx="9277968" cy="182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Dataset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</a:t>
            </a: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Overview - 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 Periods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5405" y="6030124"/>
            <a:ext cx="212333" cy="1535430"/>
            <a:chOff x="0" y="0"/>
            <a:chExt cx="55923" cy="4043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923" cy="404393"/>
            </a:xfrm>
            <a:custGeom>
              <a:avLst/>
              <a:gdLst/>
              <a:ahLst/>
              <a:cxnLst/>
              <a:rect r="r" b="b" t="t" l="l"/>
              <a:pathLst>
                <a:path h="404393" w="55923">
                  <a:moveTo>
                    <a:pt x="27962" y="0"/>
                  </a:moveTo>
                  <a:lnTo>
                    <a:pt x="27962" y="0"/>
                  </a:lnTo>
                  <a:cubicBezTo>
                    <a:pt x="43404" y="0"/>
                    <a:pt x="55923" y="12519"/>
                    <a:pt x="55923" y="27962"/>
                  </a:cubicBezTo>
                  <a:lnTo>
                    <a:pt x="55923" y="376431"/>
                  </a:lnTo>
                  <a:cubicBezTo>
                    <a:pt x="55923" y="391874"/>
                    <a:pt x="43404" y="404393"/>
                    <a:pt x="27962" y="404393"/>
                  </a:cubicBezTo>
                  <a:lnTo>
                    <a:pt x="27962" y="404393"/>
                  </a:lnTo>
                  <a:cubicBezTo>
                    <a:pt x="12519" y="404393"/>
                    <a:pt x="0" y="391874"/>
                    <a:pt x="0" y="376431"/>
                  </a:cubicBezTo>
                  <a:lnTo>
                    <a:pt x="0" y="27962"/>
                  </a:lnTo>
                  <a:cubicBezTo>
                    <a:pt x="0" y="12519"/>
                    <a:pt x="12519" y="0"/>
                    <a:pt x="27962" y="0"/>
                  </a:cubicBezTo>
                  <a:close/>
                </a:path>
              </a:pathLst>
            </a:custGeom>
            <a:solidFill>
              <a:srgbClr val="FEB14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55923" cy="36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16202" y="5881534"/>
            <a:ext cx="6090879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2999" spc="-74" b="true">
                <a:solidFill>
                  <a:srgbClr val="431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It contains 24 columns and it’s structured for a defined time period to reflect overall supply chain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3705" y="6739020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7" y="0"/>
                </a:lnTo>
                <a:lnTo>
                  <a:pt x="3897687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8507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0332" y="2622639"/>
            <a:ext cx="28646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type.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4074" y="5066306"/>
            <a:ext cx="1077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SKU.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9305" y="7294678"/>
            <a:ext cx="11866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797830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46779" y="5178023"/>
            <a:ext cx="50703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Products sold.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3257" y="2622639"/>
            <a:ext cx="42774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Generated.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8125" y="7294678"/>
            <a:ext cx="25677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Availability.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697" y="642557"/>
            <a:ext cx="13583065" cy="9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Dataset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</a:t>
            </a: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Overview -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Data Columns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3705" y="6739020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7" y="0"/>
                </a:lnTo>
                <a:lnTo>
                  <a:pt x="3897687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8507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5309" y="2854601"/>
            <a:ext cx="513468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ustomer demographics.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92727" y="4911641"/>
            <a:ext cx="26398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 levels.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1371" y="7294678"/>
            <a:ext cx="23342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t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797830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02136" y="4954466"/>
            <a:ext cx="315968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Shipping</a:t>
            </a: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times.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7288" y="2602426"/>
            <a:ext cx="35893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 quantities.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29959" y="7294678"/>
            <a:ext cx="37040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Shipp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 carriers.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697" y="642557"/>
            <a:ext cx="13583065" cy="9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Dataset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</a:t>
            </a: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Overview -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Data Columns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165" y="9258300"/>
            <a:ext cx="18706331" cy="1389094"/>
            <a:chOff x="0" y="0"/>
            <a:chExt cx="4926770" cy="365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70" cy="365852"/>
            </a:xfrm>
            <a:custGeom>
              <a:avLst/>
              <a:gdLst/>
              <a:ahLst/>
              <a:cxnLst/>
              <a:rect r="r" b="b" t="t" l="l"/>
              <a:pathLst>
                <a:path h="365852" w="4926770">
                  <a:moveTo>
                    <a:pt x="0" y="0"/>
                  </a:moveTo>
                  <a:lnTo>
                    <a:pt x="4926770" y="0"/>
                  </a:lnTo>
                  <a:lnTo>
                    <a:pt x="4926770" y="365852"/>
                  </a:lnTo>
                  <a:lnTo>
                    <a:pt x="0" y="365852"/>
                  </a:lnTo>
                  <a:close/>
                </a:path>
              </a:pathLst>
            </a:custGeom>
            <a:gradFill rotWithShape="true">
              <a:gsLst>
                <a:gs pos="0">
                  <a:srgbClr val="FEB14A">
                    <a:alpha val="100000"/>
                  </a:srgbClr>
                </a:gs>
                <a:gs pos="100000">
                  <a:srgbClr val="FFDF8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6770" cy="40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3705" y="6739020"/>
            <a:ext cx="3897686" cy="1758380"/>
          </a:xfrm>
          <a:custGeom>
            <a:avLst/>
            <a:gdLst/>
            <a:ahLst/>
            <a:cxnLst/>
            <a:rect r="r" b="b" t="t" l="l"/>
            <a:pathLst>
              <a:path h="1758380" w="3897686">
                <a:moveTo>
                  <a:pt x="0" y="0"/>
                </a:moveTo>
                <a:lnTo>
                  <a:pt x="3897687" y="0"/>
                </a:lnTo>
                <a:lnTo>
                  <a:pt x="3897687" y="1758380"/>
                </a:lnTo>
                <a:lnTo>
                  <a:pt x="0" y="17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8507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4550" y="2625668"/>
            <a:ext cx="29962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Shipping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cost.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7515" y="4958658"/>
            <a:ext cx="31702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Supplier name.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7828" y="7294678"/>
            <a:ext cx="19696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797830" y="1889614"/>
            <a:ext cx="6168293" cy="6486733"/>
          </a:xfrm>
          <a:custGeom>
            <a:avLst/>
            <a:gdLst/>
            <a:ahLst/>
            <a:cxnLst/>
            <a:rect r="r" b="b" t="t" l="l"/>
            <a:pathLst>
              <a:path h="6486733" w="6168293">
                <a:moveTo>
                  <a:pt x="0" y="0"/>
                </a:moveTo>
                <a:lnTo>
                  <a:pt x="6168293" y="0"/>
                </a:lnTo>
                <a:lnTo>
                  <a:pt x="6168293" y="6486733"/>
                </a:lnTo>
                <a:lnTo>
                  <a:pt x="0" y="648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62485" y="5076825"/>
            <a:ext cx="423898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Production volumes.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1898" y="2622639"/>
            <a:ext cx="22001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sz="3399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ead time.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91308" y="7526655"/>
            <a:ext cx="498133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sz="3200" b="true">
                <a:solidFill>
                  <a:srgbClr val="431C4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anufacturing lead time.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697" y="642557"/>
            <a:ext cx="13583065" cy="9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Dataset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</a:t>
            </a:r>
            <a:r>
              <a:rPr lang="en-US" b="true" sz="7200" i="true" spc="-468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Overview -</a:t>
            </a:r>
            <a:r>
              <a:rPr lang="en-US" b="true" sz="7200" i="true" spc="-468">
                <a:solidFill>
                  <a:srgbClr val="4F4FE2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 Data Columns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DAG0frEGtNI</dc:identifier>
  <dcterms:modified xsi:type="dcterms:W3CDTF">2011-08-01T06:04:30Z</dcterms:modified>
  <cp:revision>1</cp:revision>
  <dc:title>Supply Chain Presentation</dc:title>
</cp:coreProperties>
</file>